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5"/>
  </p:notesMasterIdLst>
  <p:sldIdLst>
    <p:sldId id="257" r:id="rId5"/>
    <p:sldId id="258" r:id="rId6"/>
    <p:sldId id="259" r:id="rId7"/>
    <p:sldId id="299" r:id="rId8"/>
    <p:sldId id="261" r:id="rId9"/>
    <p:sldId id="300" r:id="rId10"/>
    <p:sldId id="263" r:id="rId11"/>
    <p:sldId id="307" r:id="rId12"/>
    <p:sldId id="264" r:id="rId13"/>
    <p:sldId id="318" r:id="rId14"/>
    <p:sldId id="270" r:id="rId15"/>
    <p:sldId id="273" r:id="rId16"/>
    <p:sldId id="319" r:id="rId17"/>
    <p:sldId id="277" r:id="rId18"/>
    <p:sldId id="278" r:id="rId19"/>
    <p:sldId id="308" r:id="rId20"/>
    <p:sldId id="313" r:id="rId21"/>
    <p:sldId id="316" r:id="rId22"/>
    <p:sldId id="317" r:id="rId23"/>
    <p:sldId id="306" r:id="rId24"/>
    <p:sldId id="282" r:id="rId25"/>
    <p:sldId id="304" r:id="rId26"/>
    <p:sldId id="302" r:id="rId27"/>
    <p:sldId id="289" r:id="rId28"/>
    <p:sldId id="297" r:id="rId29"/>
    <p:sldId id="311" r:id="rId30"/>
    <p:sldId id="312" r:id="rId31"/>
    <p:sldId id="291" r:id="rId32"/>
    <p:sldId id="293" r:id="rId33"/>
    <p:sldId id="295" r:id="rId34"/>
  </p:sldIdLst>
  <p:sldSz cx="2437765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273CA5-AA28-D389-4D51-96D76E7714D5}" name="Anaya Rodriguez, Laura" initials="LA" userId="S::laura.anayarodriguez@austin.utexas.edu::fd9b30df-008c-4c5f-b2eb-15ca040e50ea" providerId="AD"/>
  <p188:author id="{8A448EA8-8171-8499-DDC8-0C0CCF1D5F2A}" name="Laura Anaya Rodriguez" initials="LR" userId="qlyGULccPLkSmW9TbYndNRN9jPGvmoMP4cn8pS6a9W8=" providerId="None"/>
  <p188:author id="{7A8181E3-CF69-8834-C275-4287172AB33B}" name="Lauren Pezzullo" initials="LP" userId="jomsXLpxLeGuRQbq8741mg01jpkVLtpgqyXN7GBT2Ms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s, Kaitlin" initials="BK" lastIdx="2" clrIdx="0">
    <p:extLst>
      <p:ext uri="{19B8F6BF-5375-455C-9EA6-DF929625EA0E}">
        <p15:presenceInfo xmlns:p15="http://schemas.microsoft.com/office/powerpoint/2012/main" userId="S-1-5-21-527237240-963894560-725345543-12117145" providerId="AD"/>
      </p:ext>
    </p:extLst>
  </p:cmAuthor>
  <p:cmAuthor id="2" name="Nick Brothers" initials="NB" lastIdx="1" clrIdx="1">
    <p:extLst>
      <p:ext uri="{19B8F6BF-5375-455C-9EA6-DF929625EA0E}">
        <p15:presenceInfo xmlns:p15="http://schemas.microsoft.com/office/powerpoint/2012/main" userId="1BDRAupL7PSiaW9Y8JkUfvXNAOuPlgEOxQoCHEkQp9M=" providerId="None"/>
      </p:ext>
    </p:extLst>
  </p:cmAuthor>
  <p:cmAuthor id="3" name="Bruno,Maribel (HHSC)" initials="B(" lastIdx="27" clrIdx="2">
    <p:extLst>
      <p:ext uri="{19B8F6BF-5375-455C-9EA6-DF929625EA0E}">
        <p15:presenceInfo xmlns:p15="http://schemas.microsoft.com/office/powerpoint/2012/main" userId="S::Maribel.Bruno@hhs.texas.gov::8ce13b29-59f8-4d41-8d53-4e6d769bc3a7" providerId="AD"/>
      </p:ext>
    </p:extLst>
  </p:cmAuthor>
  <p:cmAuthor id="4" name="Becker,Kaleigh (HHSC)" initials="B(" lastIdx="12" clrIdx="3">
    <p:extLst>
      <p:ext uri="{19B8F6BF-5375-455C-9EA6-DF929625EA0E}">
        <p15:presenceInfo xmlns:p15="http://schemas.microsoft.com/office/powerpoint/2012/main" userId="S::Kaleigh.Becker01@hhs.texas.gov::3fcbc272-5691-404c-a09b-645b5c765af4" providerId="AD"/>
      </p:ext>
    </p:extLst>
  </p:cmAuthor>
  <p:cmAuthor id="5" name="Kirtz, Susan C" initials="KSC" lastIdx="9" clrIdx="4">
    <p:extLst>
      <p:ext uri="{19B8F6BF-5375-455C-9EA6-DF929625EA0E}">
        <p15:presenceInfo xmlns:p15="http://schemas.microsoft.com/office/powerpoint/2012/main" userId="S::susan.kirtz@austin.utexas.edu::5176dd27-692f-4190-90e9-6facb0c397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94F49E-B108-41A4-BCF3-4FE49F4B3DF5}" v="1" dt="2024-08-19T14:04:13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33" autoAdjust="0"/>
    <p:restoredTop sz="86303" autoAdjust="0"/>
  </p:normalViewPr>
  <p:slideViewPr>
    <p:cSldViewPr snapToGrid="0" snapToObjects="1">
      <p:cViewPr varScale="1">
        <p:scale>
          <a:sx n="33" d="100"/>
          <a:sy n="33" d="100"/>
        </p:scale>
        <p:origin x="96" y="666"/>
      </p:cViewPr>
      <p:guideLst/>
    </p:cSldViewPr>
  </p:slideViewPr>
  <p:outlineViewPr>
    <p:cViewPr>
      <p:scale>
        <a:sx n="33" d="100"/>
        <a:sy n="33" d="100"/>
      </p:scale>
      <p:origin x="0" y="-23190"/>
    </p:cViewPr>
  </p:outlin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21448-28CF-8047-8F8F-B1C840BC735F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5D02C-163E-F24F-9E72-4AAF99EE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2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57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40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0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57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36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43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60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63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3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39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16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4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51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https://youtu.be/whfg-ak0nyY?si=vclOXU6pSBwjvKaw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72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97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https://youtu.be/r8gVO_dQ37A?si=B797ZingKiO7EXKN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72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https://www.youtube.com/watch?v=R3POvjY7Rfk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71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9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FE41-054D-7542-B4AA-C0C95B1CE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3200400"/>
            <a:ext cx="20574000" cy="5943600"/>
          </a:xfrm>
        </p:spPr>
        <p:txBody>
          <a:bodyPr/>
          <a:lstStyle>
            <a:lvl1pPr algn="l"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0879C78-323B-7740-8346-7D164DA83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10058400"/>
            <a:ext cx="20574000" cy="685800"/>
          </a:xfrm>
        </p:spPr>
        <p:txBody>
          <a:bodyPr lIns="0" tIns="0" rIns="182880" bIns="0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n-lt"/>
                <a:ea typeface="Fira Sans" panose="020B05030500000200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Texas Targeted Opioid Response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67D67C6-DC97-914C-AD9C-579610347E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10972799"/>
            <a:ext cx="20574000" cy="6858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800" b="1" i="0" spc="30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PRESENTERS NAME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0C452C-8359-44F3-E8FF-B213F14AA59C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657600" y="7315200"/>
            <a:ext cx="0" cy="3657600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B1EF5D4F-03C3-B93D-75AE-589F14184F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06039" y="228602"/>
            <a:ext cx="5486395" cy="205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0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 Quot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B9EA9BD-0594-09F6-5B1D-9088978CAEF2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FDE7A8-FBE6-DF03-CF2E-B5EA1DB2DC8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28606"/>
            <a:ext cx="0" cy="3657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54F06878-236C-EB27-6669-45E692102D8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71600" y="2514607"/>
            <a:ext cx="9144000" cy="9601187"/>
          </a:xfrm>
        </p:spPr>
        <p:txBody>
          <a:bodyPr numCol="1">
            <a:noAutofit/>
          </a:bodyPr>
          <a:lstStyle>
            <a:lvl1pPr marL="0" indent="0">
              <a:lnSpc>
                <a:spcPct val="125000"/>
              </a:lnSpc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Prescription opioids are a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C45A7B-F057-72ED-88DB-4684DCD70D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2971800"/>
            <a:ext cx="9144000" cy="9143982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DA3264C-E7AA-5323-F58F-B8B7BE755A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914394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 dirty="0"/>
              <a:t>Prescribed to help with pain from:</a:t>
            </a:r>
          </a:p>
        </p:txBody>
      </p:sp>
    </p:spTree>
    <p:extLst>
      <p:ext uri="{BB962C8B-B14F-4D97-AF65-F5344CB8AC3E}">
        <p14:creationId xmlns:p14="http://schemas.microsoft.com/office/powerpoint/2010/main" val="395401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Quot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17019C7-0C14-AEC8-7B27-6EA790596A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62050" y="7315205"/>
            <a:ext cx="9144000" cy="4800595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Lortab</a:t>
            </a:r>
          </a:p>
          <a:p>
            <a:r>
              <a:rPr lang="en-US" dirty="0"/>
              <a:t>Ultram</a:t>
            </a:r>
          </a:p>
          <a:p>
            <a:r>
              <a:rPr lang="en-US" dirty="0"/>
              <a:t>Tylenol with Codeine</a:t>
            </a:r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15BDA6B-6B2F-23E1-0383-67BFCE97C6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62050" y="64008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Some examples of brand names include: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FDD2903-FDF4-65EF-807F-C3FF406FD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2971806"/>
            <a:ext cx="9144000" cy="3429000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0A585A4-C872-C938-258C-DF4F5EBEF7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Prescribed to help with pain from: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EB342-69BE-DDC3-401B-52E238078405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144838-1FF6-E6F4-B3D7-29D482B06D4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61275"/>
            <a:ext cx="0" cy="365760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CBE4C24-CC71-51A0-6964-6598CEB239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71600" y="2514613"/>
            <a:ext cx="9144000" cy="960118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852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 Quot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17019C7-0C14-AEC8-7B27-6EA790596A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62050" y="7315205"/>
            <a:ext cx="9144000" cy="4800595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Lortab</a:t>
            </a:r>
          </a:p>
          <a:p>
            <a:r>
              <a:rPr lang="en-US" dirty="0"/>
              <a:t>Ultram</a:t>
            </a:r>
          </a:p>
          <a:p>
            <a:r>
              <a:rPr lang="en-US" dirty="0"/>
              <a:t>Tylenol with Codeine</a:t>
            </a:r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15BDA6B-6B2F-23E1-0383-67BFCE97C6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62050" y="64008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Some examples of brand names include: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FDD2903-FDF4-65EF-807F-C3FF406FD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2971806"/>
            <a:ext cx="9144000" cy="3429000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0A585A4-C872-C938-258C-DF4F5EBEF7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Prescribed to help with pain from: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EB342-69BE-DDC3-401B-52E238078405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144838-1FF6-E6F4-B3D7-29D482B06D4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61275"/>
            <a:ext cx="0" cy="3657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CBE4C24-CC71-51A0-6964-6598CEB239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71600" y="2514613"/>
            <a:ext cx="9144000" cy="960118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8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2491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 Quot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17019C7-0C14-AEC8-7B27-6EA790596A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62050" y="7315205"/>
            <a:ext cx="9144000" cy="4800595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Lortab</a:t>
            </a:r>
          </a:p>
          <a:p>
            <a:r>
              <a:rPr lang="en-US" dirty="0"/>
              <a:t>Ultram</a:t>
            </a:r>
          </a:p>
          <a:p>
            <a:r>
              <a:rPr lang="en-US" dirty="0"/>
              <a:t>Tylenol with Codeine</a:t>
            </a:r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15BDA6B-6B2F-23E1-0383-67BFCE97C6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62050" y="64008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Some examples of brand names include: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FDD2903-FDF4-65EF-807F-C3FF406FD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2971806"/>
            <a:ext cx="9144000" cy="3429000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0A585A4-C872-C938-258C-DF4F5EBEF7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Prescribed to help with pain from: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EB342-69BE-DDC3-401B-52E238078405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144838-1FF6-E6F4-B3D7-29D482B06D4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61275"/>
            <a:ext cx="0" cy="3657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CBE4C24-CC71-51A0-6964-6598CEB239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71600" y="2514613"/>
            <a:ext cx="9144000" cy="960118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8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4446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DECD8D4-6170-359E-BEDC-B3BE54D7F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7625" y="1371600"/>
            <a:ext cx="19202400" cy="2286000"/>
          </a:xfrm>
        </p:spPr>
        <p:txBody>
          <a:bodyPr/>
          <a:lstStyle>
            <a:lvl1pPr>
              <a:defRPr sz="8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How You Can Help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9CBA369C-2845-C71B-8E01-8BE1D16209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3600" y="9138005"/>
            <a:ext cx="13487400" cy="2963941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48EA1FA0-6A99-245D-4407-902A71A4AE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3600" y="7772400"/>
            <a:ext cx="13487400" cy="1137005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047A119B-0105-29F8-0A11-3433C38FD7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3600" y="4343400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FF2D090-E887-EEAB-3B01-77F1E7B717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0" y="5715000"/>
            <a:ext cx="13487400" cy="1828800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61338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E4B9250-3FF8-9A9F-51E6-0510AC921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7625" y="1377119"/>
            <a:ext cx="19202400" cy="22860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You Can Help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2DE45F8E-5CF4-9012-2C57-894F35F25C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3600" y="8457931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8ED9E3BC-B7D4-156B-9F89-8E1ED978FC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3600" y="4343400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77AB88F0-79F5-C0E9-3F42-58F74CB9F0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3600" y="5714999"/>
            <a:ext cx="13487400" cy="2514601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F9978726-BB8C-D728-AC58-A99F505E4E6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43600" y="9815946"/>
            <a:ext cx="13487400" cy="2286000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2217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E4B9250-3FF8-9A9F-51E6-0510AC921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7625" y="1377119"/>
            <a:ext cx="19202400" cy="22860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You Can Help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8ED9E3BC-B7D4-156B-9F89-8E1ED978FC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3600" y="4343400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77AB88F0-79F5-C0E9-3F42-58F74CB9F0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3600" y="5714999"/>
            <a:ext cx="13487400" cy="6623881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2818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8EE64FE-2E7C-5666-14F2-E58DC800B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9223" y="2743196"/>
            <a:ext cx="16459200" cy="1828800"/>
          </a:xfrm>
        </p:spPr>
        <p:txBody>
          <a:bodyPr lIns="0" tIns="0" rIns="0" bIns="0" anchor="t"/>
          <a:lstStyle>
            <a:lvl1pPr>
              <a:lnSpc>
                <a:spcPct val="100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One Column Slide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F7FDF97-123F-FCF5-9120-8F38DD5738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224" y="1828797"/>
            <a:ext cx="16459199" cy="914399"/>
          </a:xfrm>
        </p:spPr>
        <p:txBody>
          <a:bodyPr lIns="0" tIns="0" rIns="182880" bIns="0" anchor="ctr">
            <a:noAutofit/>
          </a:bodyPr>
          <a:lstStyle>
            <a:lvl1pPr marL="0" indent="0" algn="l">
              <a:buNone/>
              <a:defRPr sz="2800" b="1" i="0" spc="300">
                <a:solidFill>
                  <a:schemeClr val="accent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91D7251-14F6-81FD-3168-9DFF934CE9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9223" y="5029200"/>
            <a:ext cx="16459200" cy="73152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453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A8C9F2-FFA0-3EAE-81EA-103158BB36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9096" y="2743195"/>
            <a:ext cx="16459201" cy="1828799"/>
          </a:xfrm>
        </p:spPr>
        <p:txBody>
          <a:bodyPr lIns="0" tIns="0" rIns="0" bIns="0" anchor="t"/>
          <a:lstStyle>
            <a:lvl1pPr>
              <a:lnSpc>
                <a:spcPct val="100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One Column Slide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6663BFB-98D0-4326-41C2-1FCB4E3B05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096" y="1828797"/>
            <a:ext cx="16459327" cy="914399"/>
          </a:xfrm>
        </p:spPr>
        <p:txBody>
          <a:bodyPr lIns="0" tIns="0" rIns="182880" bIns="0" anchor="ctr">
            <a:noAutofit/>
          </a:bodyPr>
          <a:lstStyle>
            <a:lvl1pPr marL="0" indent="0" algn="l">
              <a:buNone/>
              <a:defRPr sz="2800" b="1" i="0" spc="300">
                <a:solidFill>
                  <a:schemeClr val="accent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9A245B-A678-F8F6-285B-644D1154CEB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59096" y="5029200"/>
            <a:ext cx="8001000" cy="73152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1BD73A0-0979-BA86-7D72-F96B70FE022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417556" y="5029200"/>
            <a:ext cx="8001000" cy="73152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3102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 descr="Full page image ">
            <a:extLst>
              <a:ext uri="{FF2B5EF4-FFF2-40B4-BE49-F238E27FC236}">
                <a16:creationId xmlns:a16="http://schemas.microsoft.com/office/drawing/2014/main" id="{65112CEB-F3F1-A448-818C-79B272BF57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</a:t>
            </a:r>
            <a:r>
              <a:rPr lang="en-US" dirty="0" err="1"/>
              <a:t>icn</a:t>
            </a:r>
            <a:r>
              <a:rPr lang="en-US" dirty="0"/>
              <a:t>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78352B-EDAC-E2F3-8471-AF0B7F965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1371600"/>
            <a:ext cx="20720304" cy="2286000"/>
          </a:xfrm>
        </p:spPr>
        <p:txBody>
          <a:bodyPr lIns="0" tIns="0" rIns="0" bIns="0"/>
          <a:lstStyle>
            <a:lvl1pPr algn="ctr">
              <a:lnSpc>
                <a:spcPct val="125000"/>
              </a:lnSpc>
              <a:defRPr sz="60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1 in 4 Texans have experienced an opioid overdose or know someone who has.</a:t>
            </a:r>
          </a:p>
        </p:txBody>
      </p:sp>
    </p:spTree>
    <p:extLst>
      <p:ext uri="{BB962C8B-B14F-4D97-AF65-F5344CB8AC3E}">
        <p14:creationId xmlns:p14="http://schemas.microsoft.com/office/powerpoint/2010/main" val="382774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ing Or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FE41-054D-7542-B4AA-C0C95B1CE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3200400"/>
            <a:ext cx="10360025" cy="5943600"/>
          </a:xfrm>
        </p:spPr>
        <p:txBody>
          <a:bodyPr/>
          <a:lstStyle>
            <a:lvl1pPr algn="l">
              <a:defRPr sz="115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Organization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CC30C-D5D8-AC0F-9731-0FE40054E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464124" y="914401"/>
            <a:ext cx="3999126" cy="1870239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16B9DCE-361F-C738-D30E-91B4F048B8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10058399"/>
            <a:ext cx="10360025" cy="1828800"/>
          </a:xfrm>
        </p:spPr>
        <p:txBody>
          <a:bodyPr lIns="0" tIns="0" rIns="182880" bIns="0">
            <a:no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Texas Targeted Opioid Response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C4EFF6B-758C-40C1-BDAA-CCB8F76DA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2286001"/>
            <a:ext cx="10360025" cy="914399"/>
          </a:xfrm>
        </p:spPr>
        <p:txBody>
          <a:bodyPr lIns="0" tIns="0" rIns="182880" bIns="0" anchor="ctr">
            <a:noAutofit/>
          </a:bodyPr>
          <a:lstStyle>
            <a:lvl1pPr marL="0" indent="0" algn="l">
              <a:buNone/>
              <a:defRPr sz="2800" b="1" i="0" spc="300">
                <a:solidFill>
                  <a:schemeClr val="accent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Picture Placeholder 2" descr="Right side image ">
            <a:extLst>
              <a:ext uri="{FF2B5EF4-FFF2-40B4-BE49-F238E27FC236}">
                <a16:creationId xmlns:a16="http://schemas.microsoft.com/office/drawing/2014/main" id="{6F42350F-911E-6BCA-B728-639AD3EF005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938760" y="0"/>
            <a:ext cx="11438890" cy="13716000"/>
          </a:xfrm>
          <a:solidFill>
            <a:schemeClr val="bg1">
              <a:lumMod val="95000"/>
            </a:schemeClr>
          </a:solidFill>
        </p:spPr>
        <p:txBody>
          <a:bodyPr lIns="914400" tIns="914400" rIns="914400" bIns="914400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PLACE YOUR ORGANIZATION LOGOS HERE</a:t>
            </a:r>
          </a:p>
        </p:txBody>
      </p:sp>
    </p:spTree>
    <p:extLst>
      <p:ext uri="{BB962C8B-B14F-4D97-AF65-F5344CB8AC3E}">
        <p14:creationId xmlns:p14="http://schemas.microsoft.com/office/powerpoint/2010/main" val="2130627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) Imag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 descr="Right side image ">
            <a:extLst>
              <a:ext uri="{FF2B5EF4-FFF2-40B4-BE49-F238E27FC236}">
                <a16:creationId xmlns:a16="http://schemas.microsoft.com/office/drawing/2014/main" id="{CEC4BEF9-5BC9-0546-A943-9ECEE297F9F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188825" y="0"/>
            <a:ext cx="12188952" cy="13716000"/>
          </a:xfrm>
          <a:solidFill>
            <a:schemeClr val="bg1">
              <a:lumMod val="95000"/>
            </a:schemeClr>
          </a:solidFill>
        </p:spPr>
        <p:txBody>
          <a:bodyPr lIns="914400" tIns="914400" rIns="914400" bIns="91440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6203F3A-8B43-9763-D7C3-D4BB4B267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4572000"/>
            <a:ext cx="9144000" cy="7315203"/>
          </a:xfrm>
        </p:spPr>
        <p:txBody>
          <a:bodyPr wrap="square" lIns="0" tIns="0" rIns="0" bIns="0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lang="en-US" sz="2800" dirty="0">
                <a:latin typeface="+mn-lt"/>
                <a:ea typeface="Fira Sans" panose="020B0503050000020004" pitchFamily="34" charset="0"/>
                <a:cs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0268DD5-7CFA-3708-CF30-F292E9384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1600200"/>
            <a:ext cx="9144000" cy="1828799"/>
          </a:xfrm>
        </p:spPr>
        <p:txBody>
          <a:bodyPr lIns="0" tIns="0" rIns="0" bIns="0" anchor="t"/>
          <a:lstStyle>
            <a:lvl1pPr>
              <a:lnSpc>
                <a:spcPct val="125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Text (L)</a:t>
            </a:r>
            <a:br>
              <a:rPr lang="en-US" dirty="0"/>
            </a:br>
            <a:r>
              <a:rPr lang="en-US" dirty="0"/>
              <a:t>Image (R)</a:t>
            </a:r>
          </a:p>
        </p:txBody>
      </p:sp>
    </p:spTree>
    <p:extLst>
      <p:ext uri="{BB962C8B-B14F-4D97-AF65-F5344CB8AC3E}">
        <p14:creationId xmlns:p14="http://schemas.microsoft.com/office/powerpoint/2010/main" val="188536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R) Imag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3E93E0-6ABF-694A-A8E3-7C29AB7170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62304" y="4572000"/>
            <a:ext cx="9144000" cy="7315204"/>
          </a:xfrm>
        </p:spPr>
        <p:txBody>
          <a:bodyPr wrap="square" lIns="0" tIns="0" rIns="0" bIns="0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lang="en-US" sz="2800" dirty="0">
                <a:latin typeface="+mn-lt"/>
                <a:ea typeface="Fira Sans" panose="020B0503050000020004" pitchFamily="34" charset="0"/>
                <a:cs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F3336-1163-584A-BEA0-71736513E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62304" y="1600200"/>
            <a:ext cx="9144000" cy="1828799"/>
          </a:xfrm>
        </p:spPr>
        <p:txBody>
          <a:bodyPr lIns="0" tIns="0" rIns="0" bIns="0" anchor="t"/>
          <a:lstStyle>
            <a:lvl1pPr>
              <a:lnSpc>
                <a:spcPct val="125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Text (R)</a:t>
            </a:r>
            <a:br>
              <a:rPr lang="en-US" dirty="0"/>
            </a:br>
            <a:r>
              <a:rPr lang="en-US" dirty="0"/>
              <a:t>Image (L)</a:t>
            </a:r>
          </a:p>
        </p:txBody>
      </p:sp>
      <p:sp>
        <p:nvSpPr>
          <p:cNvPr id="10" name="Picture Placeholder 2" descr="Right side image ">
            <a:extLst>
              <a:ext uri="{FF2B5EF4-FFF2-40B4-BE49-F238E27FC236}">
                <a16:creationId xmlns:a16="http://schemas.microsoft.com/office/drawing/2014/main" id="{FBC99BCD-B4C6-5679-5840-DD867E0E28B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27" y="0"/>
            <a:ext cx="12188952" cy="13716000"/>
          </a:xfrm>
          <a:solidFill>
            <a:schemeClr val="bg1">
              <a:lumMod val="95000"/>
            </a:schemeClr>
          </a:solidFill>
        </p:spPr>
        <p:txBody>
          <a:bodyPr lIns="914400" tIns="914400" rIns="914400" bIns="914400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17269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9BCFA-DD3B-0A41-B02E-DA12D294E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85999"/>
            <a:ext cx="20574000" cy="5943599"/>
          </a:xfrm>
        </p:spPr>
        <p:txBody>
          <a:bodyPr/>
          <a:lstStyle>
            <a:lvl1pPr algn="ctr"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Recovery is Possible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DFEB7-D6A8-D039-09AF-8868E52772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225" y="8229598"/>
            <a:ext cx="16459200" cy="1981202"/>
          </a:xfr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4DDB662-944D-1014-DC04-843EE73903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10972800"/>
            <a:ext cx="20574000" cy="701675"/>
          </a:xfrm>
        </p:spPr>
        <p:txBody>
          <a:bodyPr/>
          <a:lstStyle>
            <a:lvl1pPr algn="ctr">
              <a:defRPr b="1" i="0" spc="30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7995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FB2C23F-ADD7-8A6B-E67B-C1D17A40B0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5029200"/>
            <a:ext cx="3657600" cy="36576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1" i="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0000"/>
            </a:lvl2pPr>
            <a:lvl3pPr>
              <a:defRPr sz="20000"/>
            </a:lvl3pPr>
            <a:lvl4pPr>
              <a:defRPr sz="20000"/>
            </a:lvl4pPr>
            <a:lvl5pPr>
              <a:defRPr sz="200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C4FDE-7442-1E67-69EC-7DF17731C0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5650" y="5029200"/>
            <a:ext cx="12801600" cy="36576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Blue Section Break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5817CA-4B75-3632-CDAC-5C948C1517A5}"/>
              </a:ext>
            </a:extLst>
          </p:cNvPr>
          <p:cNvCxnSpPr/>
          <p:nvPr userDrawn="1"/>
        </p:nvCxnSpPr>
        <p:spPr>
          <a:xfrm>
            <a:off x="7633010" y="5029200"/>
            <a:ext cx="0" cy="3657600"/>
          </a:xfrm>
          <a:prstGeom prst="line">
            <a:avLst/>
          </a:prstGeom>
          <a:ln w="1016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26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E870C2F-E37C-D73A-9903-5E1FDED540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5029200"/>
            <a:ext cx="3657600" cy="36576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1" i="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0000"/>
            </a:lvl2pPr>
            <a:lvl3pPr>
              <a:defRPr sz="20000"/>
            </a:lvl3pPr>
            <a:lvl4pPr>
              <a:defRPr sz="20000"/>
            </a:lvl4pPr>
            <a:lvl5pPr>
              <a:defRPr sz="200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FDB270-D203-B725-BFF8-3818F1704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760" y="5029200"/>
            <a:ext cx="12801600" cy="36576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Burgundy Section Break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A10DD02-06F9-BA44-ACE0-51E6BA7E9179}"/>
              </a:ext>
            </a:extLst>
          </p:cNvPr>
          <p:cNvCxnSpPr/>
          <p:nvPr userDrawn="1"/>
        </p:nvCxnSpPr>
        <p:spPr>
          <a:xfrm>
            <a:off x="7633010" y="5029200"/>
            <a:ext cx="0" cy="365760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5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Section Brea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B25A94B-807A-1C40-AE11-97F5AFD04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5029200"/>
            <a:ext cx="3657600" cy="36576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1" i="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0000"/>
            </a:lvl2pPr>
            <a:lvl3pPr>
              <a:defRPr sz="20000"/>
            </a:lvl3pPr>
            <a:lvl4pPr>
              <a:defRPr sz="20000"/>
            </a:lvl4pPr>
            <a:lvl5pPr>
              <a:defRPr sz="200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BD14-A1DA-7E4C-AACC-92740FC28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760" y="5029200"/>
            <a:ext cx="12801600" cy="36576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Navy Section Break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45F3A7-6598-76B1-9AFB-4C46282A581E}"/>
              </a:ext>
            </a:extLst>
          </p:cNvPr>
          <p:cNvCxnSpPr/>
          <p:nvPr userDrawn="1"/>
        </p:nvCxnSpPr>
        <p:spPr>
          <a:xfrm>
            <a:off x="7633010" y="5029200"/>
            <a:ext cx="0" cy="3657600"/>
          </a:xfrm>
          <a:prstGeom prst="line">
            <a:avLst/>
          </a:prstGeom>
          <a:ln w="1016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04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41DF-F796-4343-9761-C4FDE56E0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286000"/>
            <a:ext cx="11887200" cy="1828800"/>
          </a:xfrm>
        </p:spPr>
        <p:txBody>
          <a:bodyPr lIns="0" tIns="0" rIns="0" bIns="0"/>
          <a:lstStyle>
            <a:lvl1pPr>
              <a:defRPr sz="115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6E0721B-6BD8-DA6F-AFD3-618CF1A757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00400" y="5486400"/>
            <a:ext cx="11887200" cy="5943600"/>
          </a:xfrm>
        </p:spPr>
        <p:txBody>
          <a:bodyPr lIns="0" tIns="0" rIns="0" bIns="0">
            <a:noAutofit/>
          </a:bodyPr>
          <a:lstStyle>
            <a:lvl1pPr marL="742950" marR="0" indent="-742950" algn="l" defTabSz="1828343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4000">
                <a:solidFill>
                  <a:schemeClr val="tx2"/>
                </a:solidFill>
                <a:latin typeface="+mn-lt"/>
                <a:ea typeface="Fira Sans" panose="020B0503050000020004" pitchFamily="34" charset="0"/>
              </a:defRPr>
            </a:lvl1pPr>
            <a:lvl2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2pPr>
            <a:lvl3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3pPr>
            <a:lvl4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4pPr>
            <a:lvl5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7EDC71-0304-EAF1-2A3A-33B720002FD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029200" y="2743200"/>
            <a:ext cx="0" cy="3657600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80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indoor, person, table&#10;&#10;Description automatically generated">
            <a:extLst>
              <a:ext uri="{FF2B5EF4-FFF2-40B4-BE49-F238E27FC236}">
                <a16:creationId xmlns:a16="http://schemas.microsoft.com/office/drawing/2014/main" id="{22F06A4B-08FE-FDA6-B70E-733B822D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r="-2" b="6000"/>
          <a:stretch/>
        </p:blipFill>
        <p:spPr>
          <a:xfrm>
            <a:off x="0" y="0"/>
            <a:ext cx="24377904" cy="1371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6F2910-ACE0-8A6B-E285-AC03388D4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54" y="0"/>
            <a:ext cx="24377904" cy="13716000"/>
          </a:xfrm>
          <a:prstGeom prst="rect">
            <a:avLst/>
          </a:prstGeom>
          <a:solidFill>
            <a:schemeClr val="accent1">
              <a:alpha val="880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627C0EA-4F9F-CD19-15BF-B2048C9D95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0552" y="10287000"/>
            <a:ext cx="20116800" cy="685800"/>
          </a:xfrm>
        </p:spPr>
        <p:txBody>
          <a:bodyPr lIns="0" tIns="0" rIns="182880" bIns="0"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n-lt"/>
                <a:ea typeface="Fira Sans" panose="020B05030500000200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- Based on results from panel surveys conducted in 2020 and 2021 with a total of 3,347 adult participants throughout the state of Texas. Participants were selected to reflect current Texas demographics, including age, gender and ethnicity.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A8C086-05F6-0C8B-ED9A-C7B4088B3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298" y="4114800"/>
            <a:ext cx="22402800" cy="4572000"/>
          </a:xfrm>
        </p:spPr>
        <p:txBody>
          <a:bodyPr/>
          <a:lstStyle>
            <a:lvl1pPr marL="914400" indent="-914400">
              <a:lnSpc>
                <a:spcPct val="100000"/>
              </a:lnSpc>
              <a:defRPr sz="96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“1 in 4 Texans have experienced an opioid overdose or know someone who has.”</a:t>
            </a:r>
          </a:p>
        </p:txBody>
      </p:sp>
    </p:spTree>
    <p:extLst>
      <p:ext uri="{BB962C8B-B14F-4D97-AF65-F5344CB8AC3E}">
        <p14:creationId xmlns:p14="http://schemas.microsoft.com/office/powerpoint/2010/main" val="191773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 4 Tex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81EEC-B203-8C49-8E48-741D68983C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1143000"/>
            <a:ext cx="10058400" cy="2286000"/>
          </a:xfrm>
        </p:spPr>
        <p:txBody>
          <a:bodyPr lIns="0" tIns="0" rIns="0" bIns="0" anchor="t"/>
          <a:lstStyle>
            <a:lvl1pPr>
              <a:lnSpc>
                <a:spcPct val="100000"/>
              </a:lnSpc>
              <a:defRPr sz="44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1 in 4 Texans has experienced an opioid overdose or knows someone who has.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D7C475-3D83-87BA-C365-679335F7DC5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490450" y="0"/>
            <a:ext cx="11887200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/>
            </a:lvl1pPr>
          </a:lstStyle>
          <a:p>
            <a:pPr marL="457086" marR="0" lvl="0" indent="-457086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6000" dirty="0">
              <a:solidFill>
                <a:schemeClr val="tx1"/>
              </a:solidFill>
            </a:endParaRPr>
          </a:p>
          <a:p>
            <a:pPr marL="457086" marR="0" lvl="0" indent="-457086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6000" dirty="0">
              <a:solidFill>
                <a:schemeClr val="tx1"/>
              </a:solidFill>
            </a:endParaRPr>
          </a:p>
          <a:p>
            <a:pPr marL="457086" marR="0" lvl="0" indent="-457086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AE58E98-4284-C1DC-E0F3-8DF89EC766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71600" y="7135090"/>
            <a:ext cx="10058400" cy="543790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>
              <a:lnSpc>
                <a:spcPct val="125000"/>
              </a:lnSpc>
            </a:pPr>
            <a:r>
              <a:rPr lang="en-US" dirty="0"/>
              <a:t>From 2019-2021, 11,659 Texans died from an </a:t>
            </a:r>
            <a:br>
              <a:rPr lang="en-US" dirty="0"/>
            </a:br>
            <a:r>
              <a:rPr lang="en-US" dirty="0"/>
              <a:t>opioid-related overdose.</a:t>
            </a:r>
          </a:p>
          <a:p>
            <a:pPr>
              <a:lnSpc>
                <a:spcPct val="125000"/>
              </a:lnSpc>
            </a:pPr>
            <a:r>
              <a:rPr lang="en-US" dirty="0"/>
              <a:t>Comparatively, 15,410 Texans died from an </a:t>
            </a:r>
            <a:br>
              <a:rPr lang="en-US" dirty="0"/>
            </a:br>
            <a:r>
              <a:rPr lang="en-US" dirty="0"/>
              <a:t>opioid-related overdose between 1999-2016.</a:t>
            </a:r>
          </a:p>
          <a:p>
            <a:pPr>
              <a:lnSpc>
                <a:spcPct val="125000"/>
              </a:lnSpc>
            </a:pPr>
            <a:r>
              <a:rPr lang="en-US" dirty="0"/>
              <a:t>Prescription drug overdose is a leading cause of maternal mortality in Texas.</a:t>
            </a:r>
          </a:p>
          <a:p>
            <a:pPr>
              <a:lnSpc>
                <a:spcPct val="125000"/>
              </a:lnSpc>
            </a:pPr>
            <a:r>
              <a:rPr lang="en-US" dirty="0"/>
              <a:t>Nearly one in five Texas high school students have taken prescription drugs without a doctor’s prescription.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FD007D0-0C40-48B0-271F-C61BD071E6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71600" y="4854954"/>
            <a:ext cx="10058400" cy="2272677"/>
          </a:xfrm>
        </p:spPr>
        <p:txBody>
          <a:bodyPr numCol="2"/>
          <a:lstStyle>
            <a:lvl1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 marL="1428521" indent="-514350">
              <a:buFont typeface="+mj-lt"/>
              <a:buAutoNum type="arabicPeriod"/>
              <a:defRPr/>
            </a:lvl2pPr>
          </a:lstStyle>
          <a:p>
            <a:pPr lvl="1">
              <a:lnSpc>
                <a:spcPct val="125000"/>
              </a:lnSpc>
            </a:pPr>
            <a:r>
              <a:rPr lang="en-US" dirty="0"/>
              <a:t>Harris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Dallas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Bexar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Travis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Tarrant County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0952BA8-6455-82C0-B9B6-77C5263800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71600" y="3429000"/>
            <a:ext cx="10058400" cy="1412632"/>
          </a:xfrm>
        </p:spPr>
        <p:txBody>
          <a:bodyPr numCol="1"/>
          <a:lstStyle>
            <a:lvl1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 marL="914171" indent="0">
              <a:buFont typeface="Arial" panose="020B0604020202020204" pitchFamily="34" charset="0"/>
              <a:buNone/>
              <a:defRPr/>
            </a:lvl2pPr>
          </a:lstStyle>
          <a:p>
            <a:pPr lvl="0">
              <a:lnSpc>
                <a:spcPct val="125000"/>
              </a:lnSpc>
            </a:pPr>
            <a:r>
              <a:rPr lang="en-US" dirty="0"/>
              <a:t>Top 5 counties in Texas with the highest counts of opioid overdose deaths (as of 2019).</a:t>
            </a:r>
          </a:p>
        </p:txBody>
      </p:sp>
    </p:spTree>
    <p:extLst>
      <p:ext uri="{BB962C8B-B14F-4D97-AF65-F5344CB8AC3E}">
        <p14:creationId xmlns:p14="http://schemas.microsoft.com/office/powerpoint/2010/main" val="10580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 Quot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B9EA9BD-0594-09F6-5B1D-9088978CAEF2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FDE7A8-FBE6-DF03-CF2E-B5EA1DB2DC8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28606"/>
            <a:ext cx="0" cy="3657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54F06878-236C-EB27-6669-45E692102D8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71600" y="2514607"/>
            <a:ext cx="9144000" cy="9601187"/>
          </a:xfrm>
        </p:spPr>
        <p:txBody>
          <a:bodyPr numCol="1">
            <a:noAutofit/>
          </a:bodyPr>
          <a:lstStyle>
            <a:lvl1pPr marL="0" indent="0">
              <a:lnSpc>
                <a:spcPct val="125000"/>
              </a:lnSpc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Prescription opioids are a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C45A7B-F057-72ED-88DB-4684DCD70D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3429000"/>
            <a:ext cx="9144000" cy="3657604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DA3264C-E7AA-5323-F58F-B8B7BE755A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1371594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 dirty="0"/>
              <a:t>Prescribed to help with pain from: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7BE9842-3F92-1354-1BCF-9223438B7D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62050" y="8458188"/>
            <a:ext cx="9144000" cy="3657594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3073054-3B72-9927-3831-948449DDA5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862050" y="7086594"/>
            <a:ext cx="9144000" cy="1371594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 dirty="0"/>
              <a:t>Prescribed to help with pain from:</a:t>
            </a:r>
          </a:p>
        </p:txBody>
      </p:sp>
    </p:spTree>
    <p:extLst>
      <p:ext uri="{BB962C8B-B14F-4D97-AF65-F5344CB8AC3E}">
        <p14:creationId xmlns:p14="http://schemas.microsoft.com/office/powerpoint/2010/main" val="375028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872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74" r:id="rId3"/>
    <p:sldLayoutId id="2147483675" r:id="rId4"/>
    <p:sldLayoutId id="2147483676" r:id="rId5"/>
    <p:sldLayoutId id="2147483672" r:id="rId6"/>
    <p:sldLayoutId id="2147483673" r:id="rId7"/>
    <p:sldLayoutId id="2147483680" r:id="rId8"/>
    <p:sldLayoutId id="2147483696" r:id="rId9"/>
    <p:sldLayoutId id="2147483697" r:id="rId10"/>
    <p:sldLayoutId id="2147483695" r:id="rId11"/>
    <p:sldLayoutId id="2147483698" r:id="rId12"/>
    <p:sldLayoutId id="2147483699" r:id="rId13"/>
    <p:sldLayoutId id="2147483691" r:id="rId14"/>
    <p:sldLayoutId id="2147483678" r:id="rId15"/>
    <p:sldLayoutId id="2147483690" r:id="rId16"/>
    <p:sldLayoutId id="2147483681" r:id="rId17"/>
    <p:sldLayoutId id="2147483688" r:id="rId18"/>
    <p:sldLayoutId id="2147483684" r:id="rId19"/>
    <p:sldLayoutId id="2147483682" r:id="rId20"/>
    <p:sldLayoutId id="2147483686" r:id="rId21"/>
    <p:sldLayoutId id="2147483685" r:id="rId22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9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whfg-ak0nyY?feature=oembed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s://www.youtube.com/watch?v=2w0zT1oCPVI&amp;t=2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r8gVO_dQ37A?feature=oembed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youtu.be/r8gVO_dQ37A?si=B797ZingKiO7EXKN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R3POvjY7Rfk?feature=oembed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www.youtube.com/watch?v=R3POvjY7Rfk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hyperlink" Target="https://txopioidresponse.org/e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hs.texas.gov/services/health/prevention/turn-to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data.dshs.texas.gov/dashboards/drugs-and-alcohol/opioid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10552-1ECF-0911-BADF-CCE97A819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Cómo</a:t>
            </a:r>
            <a:r>
              <a:rPr lang="en-US" b="0" dirty="0"/>
              <a:t> </a:t>
            </a:r>
            <a:r>
              <a:rPr lang="en-US" b="0" dirty="0" err="1"/>
              <a:t>prevenir</a:t>
            </a:r>
            <a:r>
              <a:rPr lang="en-US" b="0" dirty="0"/>
              <a:t> </a:t>
            </a:r>
            <a:r>
              <a:rPr lang="en-US" b="0" dirty="0" err="1"/>
              <a:t>el</a:t>
            </a:r>
            <a:r>
              <a:rPr lang="en-US" b="0"/>
              <a:t>  </a:t>
            </a:r>
            <a:r>
              <a:rPr lang="en-US" b="0" dirty="0" err="1"/>
              <a:t>consumo</a:t>
            </a:r>
            <a:r>
              <a:rPr lang="en-US" b="0" dirty="0"/>
              <a:t> </a:t>
            </a:r>
            <a:r>
              <a:rPr lang="en-US" b="0" dirty="0" err="1"/>
              <a:t>indebido</a:t>
            </a:r>
            <a:r>
              <a:rPr lang="en-US" b="0" dirty="0"/>
              <a:t> y las </a:t>
            </a:r>
            <a:r>
              <a:rPr lang="en-US" b="0" dirty="0" err="1"/>
              <a:t>sobredosis</a:t>
            </a:r>
            <a:r>
              <a:rPr lang="en-US" b="0" dirty="0"/>
              <a:t> de </a:t>
            </a:r>
            <a:r>
              <a:rPr lang="en-US" b="0" dirty="0" err="1"/>
              <a:t>opioides</a:t>
            </a:r>
            <a:r>
              <a:rPr lang="en-US" b="0" dirty="0"/>
              <a:t>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342E5-4502-C201-A4EE-89BD85FF46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Respuesta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Texas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21936-9D7D-60C1-375D-885298CEB7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rial Black"/>
              </a:rPr>
              <a:t>NOMBRE DEL PRESENTADOR:</a:t>
            </a:r>
          </a:p>
        </p:txBody>
      </p:sp>
    </p:spTree>
    <p:extLst>
      <p:ext uri="{BB962C8B-B14F-4D97-AF65-F5344CB8AC3E}">
        <p14:creationId xmlns:p14="http://schemas.microsoft.com/office/powerpoint/2010/main" val="228812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¿Cómo Actúan los Opioides Recetados?">
            <a:extLst>
              <a:ext uri="{FF2B5EF4-FFF2-40B4-BE49-F238E27FC236}">
                <a16:creationId xmlns:a16="http://schemas.microsoft.com/office/drawing/2014/main" id="{719E5E8B-4ED7-9AF0-C22E-28F9A235D4D2}"/>
              </a:ext>
            </a:extLst>
          </p:cNvPr>
          <p:cNvSpPr txBox="1"/>
          <p:nvPr/>
        </p:nvSpPr>
        <p:spPr>
          <a:xfrm>
            <a:off x="1828547" y="12893906"/>
            <a:ext cx="2072030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s-ES" sz="2400" b="1" i="0" dirty="0">
                <a:solidFill>
                  <a:srgbClr val="0F0F0F"/>
                </a:solidFill>
                <a:effectLst/>
                <a:hlinkClick r:id="rId4"/>
              </a:rPr>
              <a:t>¿Cómo Actúan los Opioides Recetados?</a:t>
            </a:r>
            <a:endParaRPr lang="en-US" sz="2400" b="1" i="0" dirty="0">
              <a:solidFill>
                <a:srgbClr val="0F0F0F"/>
              </a:solidFill>
              <a:effectLst/>
            </a:endParaRPr>
          </a:p>
        </p:txBody>
      </p:sp>
      <p:pic>
        <p:nvPicPr>
          <p:cNvPr id="3" name="Online Media 1" descr="¿Cómo Actúan los Opioides Recetados?">
            <a:hlinkClick r:id="" action="ppaction://media"/>
            <a:extLst>
              <a:ext uri="{FF2B5EF4-FFF2-40B4-BE49-F238E27FC236}">
                <a16:creationId xmlns:a16="http://schemas.microsoft.com/office/drawing/2014/main" id="{BFF6264C-973D-813C-6CDB-547CE67025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54353" y="1004514"/>
            <a:ext cx="20720304" cy="117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797286-89AE-561F-B8D4-A9597EEF17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144000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Los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opioides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recetados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son un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tipo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de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medicamentos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muy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potentes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que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sirven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para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tratar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el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dolor.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BDF5F-A2ED-855C-1673-69FB0C6C062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Arial Black"/>
              </a:rPr>
              <a:t>Los </a:t>
            </a:r>
            <a:r>
              <a:rPr lang="en-US" dirty="0" err="1">
                <a:latin typeface="Arial Black"/>
              </a:rPr>
              <a:t>opioides</a:t>
            </a:r>
            <a:r>
              <a:rPr lang="en-US" dirty="0">
                <a:latin typeface="Arial Black"/>
              </a:rPr>
              <a:t> se </a:t>
            </a:r>
            <a:r>
              <a:rPr lang="en-US" dirty="0" err="1">
                <a:latin typeface="Arial Black"/>
              </a:rPr>
              <a:t>recetan</a:t>
            </a:r>
            <a:r>
              <a:rPr lang="en-US" dirty="0">
                <a:latin typeface="Arial Black"/>
              </a:rPr>
              <a:t> para </a:t>
            </a:r>
            <a:r>
              <a:rPr lang="en-US" dirty="0" err="1">
                <a:latin typeface="Arial Black"/>
              </a:rPr>
              <a:t>aliviar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el</a:t>
            </a:r>
            <a:r>
              <a:rPr lang="en-US" dirty="0">
                <a:latin typeface="Arial Black"/>
              </a:rPr>
              <a:t> dolor </a:t>
            </a:r>
            <a:r>
              <a:rPr lang="en-US" dirty="0" err="1">
                <a:latin typeface="Arial Black"/>
              </a:rPr>
              <a:t>causado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por</a:t>
            </a:r>
            <a:r>
              <a:rPr lang="en-US" dirty="0">
                <a:latin typeface="Arial Black"/>
              </a:rPr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7154B-BEF1-B685-8B03-3ECBF56F823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 err="1"/>
              <a:t>Lesiones</a:t>
            </a:r>
            <a:r>
              <a:rPr lang="en-US" dirty="0"/>
              <a:t> graves</a:t>
            </a:r>
          </a:p>
          <a:p>
            <a:r>
              <a:rPr lang="en-US" dirty="0" err="1"/>
              <a:t>Cirugía</a:t>
            </a:r>
            <a:endParaRPr lang="en-US" dirty="0"/>
          </a:p>
          <a:p>
            <a:r>
              <a:rPr lang="en-US" dirty="0" err="1"/>
              <a:t>Extracción</a:t>
            </a:r>
            <a:r>
              <a:rPr lang="en-US" dirty="0"/>
              <a:t> de </a:t>
            </a:r>
            <a:r>
              <a:rPr lang="en-US" dirty="0" err="1"/>
              <a:t>muelas</a:t>
            </a:r>
            <a:r>
              <a:rPr lang="en-US" dirty="0"/>
              <a:t> del </a:t>
            </a:r>
            <a:r>
              <a:rPr lang="en-US" dirty="0" err="1"/>
              <a:t>juicio</a:t>
            </a:r>
            <a:endParaRPr lang="en-US" dirty="0"/>
          </a:p>
          <a:p>
            <a:r>
              <a:rPr lang="en-US" dirty="0" err="1"/>
              <a:t>Cáncer</a:t>
            </a:r>
            <a:r>
              <a:rPr lang="en-US" dirty="0"/>
              <a:t> y </a:t>
            </a:r>
            <a:r>
              <a:rPr lang="en-US" dirty="0" err="1"/>
              <a:t>otros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59EC8-CE35-3AB6-5A31-8D31A4CF18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>
                <a:latin typeface="Arial Black"/>
              </a:rPr>
              <a:t>Algunos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ejemplos</a:t>
            </a:r>
            <a:r>
              <a:rPr lang="en-US" dirty="0">
                <a:latin typeface="Arial Black"/>
              </a:rPr>
              <a:t> de </a:t>
            </a:r>
            <a:r>
              <a:rPr lang="en-US" dirty="0" err="1">
                <a:latin typeface="Arial Black"/>
              </a:rPr>
              <a:t>marcas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comerciales</a:t>
            </a:r>
            <a:r>
              <a:rPr lang="en-US" dirty="0">
                <a:latin typeface="Arial Black"/>
              </a:rPr>
              <a:t> de </a:t>
            </a:r>
            <a:r>
              <a:rPr lang="en-US" dirty="0" err="1">
                <a:latin typeface="Arial Black"/>
              </a:rPr>
              <a:t>opioides</a:t>
            </a:r>
            <a:r>
              <a:rPr lang="en-US" dirty="0">
                <a:latin typeface="Arial Black"/>
              </a:rPr>
              <a:t> son: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3E6373-5C46-5E93-5B20-ABA2CC686E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Ultram</a:t>
            </a:r>
          </a:p>
          <a:p>
            <a:r>
              <a:rPr lang="en-US" dirty="0"/>
              <a:t>Tylenol con </a:t>
            </a:r>
            <a:r>
              <a:rPr lang="en-US" dirty="0" err="1"/>
              <a:t>codeína</a:t>
            </a:r>
            <a:endParaRPr lang="en-US" dirty="0"/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</p:spTree>
    <p:extLst>
      <p:ext uri="{BB962C8B-B14F-4D97-AF65-F5344CB8AC3E}">
        <p14:creationId xmlns:p14="http://schemas.microsoft.com/office/powerpoint/2010/main" val="1541096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5B158D-5F79-9656-DCB5-004D249CE4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B8BF8E-A915-A617-A342-E6FC03A87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riesgos</a:t>
            </a:r>
            <a:r>
              <a:rPr lang="en-US" dirty="0"/>
              <a:t> </a:t>
            </a:r>
            <a:r>
              <a:rPr lang="en-US" dirty="0" err="1"/>
              <a:t>conllevan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0303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Conozca los Riesgos del Uso Indebido de Opioides">
            <a:extLst>
              <a:ext uri="{FF2B5EF4-FFF2-40B4-BE49-F238E27FC236}">
                <a16:creationId xmlns:a16="http://schemas.microsoft.com/office/drawing/2014/main" id="{03E69093-CC50-0CCD-178B-9860A88C8989}"/>
              </a:ext>
            </a:extLst>
          </p:cNvPr>
          <p:cNvSpPr txBox="1"/>
          <p:nvPr/>
        </p:nvSpPr>
        <p:spPr>
          <a:xfrm>
            <a:off x="1828547" y="12893906"/>
            <a:ext cx="2072030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b="1" dirty="0">
                <a:effectLst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Conozca los Riesgos del Uso Indebido de Opioides</a:t>
            </a:r>
            <a:endParaRPr lang="en-US" sz="2400" b="1" dirty="0">
              <a:effectLst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Online Media 3" descr="Conozca los Riesgos del Uso Indebido de Opioides">
            <a:hlinkClick r:id="" action="ppaction://media"/>
            <a:extLst>
              <a:ext uri="{FF2B5EF4-FFF2-40B4-BE49-F238E27FC236}">
                <a16:creationId xmlns:a16="http://schemas.microsoft.com/office/drawing/2014/main" id="{77A2DE59-F6E5-5BE8-D835-274D5A4F76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43217" y="980408"/>
            <a:ext cx="20805634" cy="1175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0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E162DC-8D5E-FC94-5DAC-EE4C3EDA1D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144000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Tu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cuerpo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puede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volverse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dependiente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de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los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opioides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recetados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tan solo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siete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días de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consumirlos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, y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ello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podría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conducirte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a la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adicción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.</a:t>
            </a: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</a:b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CB835-3B33-40E6-F64E-7C56D9D70F1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/>
              </a:rPr>
              <a:t>El </a:t>
            </a:r>
            <a:r>
              <a:rPr lang="en-US" dirty="0" err="1">
                <a:latin typeface="Arial Black"/>
              </a:rPr>
              <a:t>cuerpo</a:t>
            </a:r>
            <a:r>
              <a:rPr lang="en-US" dirty="0">
                <a:latin typeface="Arial Black"/>
              </a:rPr>
              <a:t> y </a:t>
            </a:r>
            <a:r>
              <a:rPr lang="en-US" dirty="0" err="1">
                <a:latin typeface="Arial Black"/>
              </a:rPr>
              <a:t>el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cerebro</a:t>
            </a:r>
            <a:r>
              <a:rPr lang="en-US" dirty="0">
                <a:latin typeface="Arial Black"/>
              </a:rPr>
              <a:t> se </a:t>
            </a:r>
            <a:r>
              <a:rPr lang="en-US" dirty="0" err="1">
                <a:latin typeface="Arial Black"/>
              </a:rPr>
              <a:t>acostumbran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rápidamente</a:t>
            </a:r>
            <a:r>
              <a:rPr lang="en-US" dirty="0">
                <a:latin typeface="Arial Black"/>
              </a:rPr>
              <a:t> al </a:t>
            </a:r>
            <a:r>
              <a:rPr lang="en-US" dirty="0" err="1">
                <a:latin typeface="Arial Black"/>
              </a:rPr>
              <a:t>medicamento</a:t>
            </a:r>
            <a:endParaRPr lang="en-US" dirty="0">
              <a:latin typeface="Arial Black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FD101-FBE6-448E-68CB-425904EF71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862050" y="3429000"/>
            <a:ext cx="9144000" cy="2971806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cantidad</a:t>
            </a:r>
            <a:r>
              <a:rPr lang="en-US" dirty="0"/>
              <a:t> </a:t>
            </a:r>
            <a:r>
              <a:rPr lang="en-US" dirty="0" err="1"/>
              <a:t>recetada</a:t>
            </a:r>
            <a:r>
              <a:rPr lang="en-US" dirty="0"/>
              <a:t> es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eficaz</a:t>
            </a:r>
            <a:r>
              <a:rPr lang="en-US" dirty="0"/>
              <a:t>.</a:t>
            </a:r>
          </a:p>
          <a:p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necesaria</a:t>
            </a:r>
            <a:r>
              <a:rPr lang="en-US" dirty="0"/>
              <a:t> </a:t>
            </a:r>
            <a:r>
              <a:rPr lang="en-US" dirty="0" err="1"/>
              <a:t>entonces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mayor </a:t>
            </a:r>
            <a:r>
              <a:rPr lang="en-US" dirty="0" err="1"/>
              <a:t>cantidad</a:t>
            </a:r>
            <a:r>
              <a:rPr lang="en-US" dirty="0"/>
              <a:t> para </a:t>
            </a:r>
            <a:r>
              <a:rPr lang="en-US" dirty="0" err="1"/>
              <a:t>controlar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dolor, lo que </a:t>
            </a:r>
            <a:r>
              <a:rPr lang="en-US" dirty="0" err="1"/>
              <a:t>aumenta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riesgo</a:t>
            </a:r>
            <a:r>
              <a:rPr lang="en-US" dirty="0"/>
              <a:t> de </a:t>
            </a:r>
            <a:r>
              <a:rPr lang="en-US" dirty="0" err="1"/>
              <a:t>abuso</a:t>
            </a:r>
            <a:r>
              <a:rPr lang="en-US" dirty="0"/>
              <a:t> y </a:t>
            </a:r>
            <a:r>
              <a:rPr lang="en-US" dirty="0" err="1"/>
              <a:t>sobredosis</a:t>
            </a:r>
            <a:r>
              <a:rPr lang="en-US" dirty="0"/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6B7907-083F-0881-19E0-2E69B44447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862050" y="6400806"/>
            <a:ext cx="9144000" cy="137159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/>
              </a:rPr>
              <a:t>Los </a:t>
            </a:r>
            <a:r>
              <a:rPr lang="en-US" dirty="0" err="1">
                <a:latin typeface="Arial Black"/>
              </a:rPr>
              <a:t>siguientes</a:t>
            </a:r>
            <a:r>
              <a:rPr lang="en-US" dirty="0">
                <a:latin typeface="Arial Black"/>
              </a:rPr>
              <a:t> son </a:t>
            </a:r>
            <a:r>
              <a:rPr lang="en-US" dirty="0" err="1">
                <a:latin typeface="Arial Black"/>
              </a:rPr>
              <a:t>los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signos</a:t>
            </a:r>
            <a:r>
              <a:rPr lang="en-US" dirty="0">
                <a:latin typeface="Arial Black"/>
              </a:rPr>
              <a:t> de </a:t>
            </a:r>
            <a:r>
              <a:rPr lang="en-US" dirty="0" err="1">
                <a:latin typeface="Arial Black"/>
              </a:rPr>
              <a:t>abstinencia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una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vez</a:t>
            </a:r>
            <a:r>
              <a:rPr lang="en-US" dirty="0">
                <a:latin typeface="Arial Black"/>
              </a:rPr>
              <a:t> que se </a:t>
            </a:r>
            <a:r>
              <a:rPr lang="en-US" dirty="0" err="1">
                <a:latin typeface="Arial Black"/>
              </a:rPr>
              <a:t>tiene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dependencia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física</a:t>
            </a:r>
            <a:r>
              <a:rPr lang="en-US" dirty="0">
                <a:latin typeface="Arial Black"/>
              </a:rPr>
              <a:t>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80C388-B0D2-2E46-188E-97E073583C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3862050" y="7772400"/>
            <a:ext cx="9144000" cy="3657594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rgbClr val="242424"/>
                </a:solidFill>
              </a:rPr>
              <a:t>Insomnio</a:t>
            </a:r>
            <a:endParaRPr lang="en-US" dirty="0">
              <a:solidFill>
                <a:srgbClr val="242424"/>
              </a:solidFill>
            </a:endParaRPr>
          </a:p>
          <a:p>
            <a:r>
              <a:rPr lang="en-US" dirty="0" err="1">
                <a:solidFill>
                  <a:srgbClr val="242424"/>
                </a:solidFill>
              </a:rPr>
              <a:t>Ansiedad</a:t>
            </a:r>
            <a:endParaRPr lang="en-US" dirty="0">
              <a:solidFill>
                <a:srgbClr val="242424"/>
              </a:solidFill>
            </a:endParaRPr>
          </a:p>
          <a:p>
            <a:r>
              <a:rPr lang="en-US" dirty="0" err="1">
                <a:solidFill>
                  <a:srgbClr val="242424"/>
                </a:solidFill>
              </a:rPr>
              <a:t>Náuseas</a:t>
            </a:r>
            <a:endParaRPr lang="en-US" dirty="0">
              <a:solidFill>
                <a:srgbClr val="242424"/>
              </a:solidFill>
            </a:endParaRPr>
          </a:p>
          <a:p>
            <a:r>
              <a:rPr lang="en-US" dirty="0">
                <a:solidFill>
                  <a:srgbClr val="242424"/>
                </a:solidFill>
              </a:rPr>
              <a:t>Dolores </a:t>
            </a:r>
            <a:r>
              <a:rPr lang="en-US" dirty="0" err="1">
                <a:solidFill>
                  <a:srgbClr val="242424"/>
                </a:solidFill>
              </a:rPr>
              <a:t>musculares</a:t>
            </a:r>
            <a:endParaRPr lang="en-US" dirty="0">
              <a:solidFill>
                <a:srgbClr val="242424"/>
              </a:solidFill>
            </a:endParaRPr>
          </a:p>
          <a:p>
            <a:r>
              <a:rPr lang="en-US" dirty="0" err="1">
                <a:solidFill>
                  <a:srgbClr val="242424"/>
                </a:solidFill>
              </a:rPr>
              <a:t>Agitación</a:t>
            </a:r>
            <a:endParaRPr lang="en-US" dirty="0">
              <a:solidFill>
                <a:srgbClr val="2424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84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F3AD18-624D-D88A-0A11-BB13CD90A9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528048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Los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opioides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son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potentes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medicamentos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que se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usan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para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tratar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el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dolor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físico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intenso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pero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su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abuso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puede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ser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peligroso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incluso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mortal.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C6EBB-4913-C874-346E-F11157480A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Arial Black"/>
              </a:rPr>
              <a:t>El </a:t>
            </a:r>
            <a:r>
              <a:rPr lang="en-US" dirty="0" err="1">
                <a:latin typeface="Arial Black"/>
              </a:rPr>
              <a:t>abuso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consiste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en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consumir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opioides</a:t>
            </a:r>
            <a:r>
              <a:rPr lang="en-US" dirty="0">
                <a:latin typeface="Arial Black"/>
              </a:rPr>
              <a:t> de forma </a:t>
            </a:r>
            <a:r>
              <a:rPr lang="en-US" dirty="0" err="1">
                <a:latin typeface="Arial Black"/>
              </a:rPr>
              <a:t>distinta</a:t>
            </a:r>
            <a:r>
              <a:rPr lang="en-US" dirty="0">
                <a:latin typeface="Arial Black"/>
              </a:rPr>
              <a:t> a </a:t>
            </a:r>
            <a:r>
              <a:rPr lang="en-US" dirty="0" err="1">
                <a:latin typeface="Arial Black"/>
              </a:rPr>
              <a:t>como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han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sido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recetados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por</a:t>
            </a:r>
            <a:r>
              <a:rPr lang="en-US" dirty="0">
                <a:latin typeface="Arial Black"/>
              </a:rPr>
              <a:t> un </a:t>
            </a:r>
            <a:r>
              <a:rPr lang="en-US" dirty="0" err="1">
                <a:latin typeface="Arial Black"/>
              </a:rPr>
              <a:t>médico</a:t>
            </a:r>
            <a:r>
              <a:rPr lang="en-US" dirty="0">
                <a:latin typeface="Arial Black"/>
              </a:rPr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4171F-A0B8-321B-2D36-C00A0DF017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862050" y="4023360"/>
            <a:ext cx="9144000" cy="2377447"/>
          </a:xfrm>
        </p:spPr>
        <p:txBody>
          <a:bodyPr>
            <a:noAutofit/>
          </a:bodyPr>
          <a:lstStyle/>
          <a:p>
            <a:r>
              <a:rPr lang="en-US" dirty="0"/>
              <a:t>Tomar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cantidad</a:t>
            </a:r>
            <a:r>
              <a:rPr lang="en-US" dirty="0"/>
              <a:t> de la </a:t>
            </a:r>
            <a:r>
              <a:rPr lang="en-US" dirty="0" err="1"/>
              <a:t>recetada</a:t>
            </a:r>
            <a:endParaRPr lang="en-US" dirty="0"/>
          </a:p>
          <a:p>
            <a:r>
              <a:rPr lang="en-US" dirty="0"/>
              <a:t>Tomar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opioides</a:t>
            </a:r>
            <a:r>
              <a:rPr lang="en-US" dirty="0"/>
              <a:t> sin </a:t>
            </a:r>
            <a:r>
              <a:rPr lang="en-US" dirty="0" err="1"/>
              <a:t>receta</a:t>
            </a:r>
            <a:r>
              <a:rPr lang="en-US" dirty="0"/>
              <a:t> </a:t>
            </a:r>
            <a:r>
              <a:rPr lang="en-US" dirty="0" err="1"/>
              <a:t>médica</a:t>
            </a:r>
            <a:endParaRPr lang="en-US" dirty="0"/>
          </a:p>
          <a:p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uso</a:t>
            </a:r>
            <a:r>
              <a:rPr lang="en-US" dirty="0"/>
              <a:t> que no sea para </a:t>
            </a:r>
            <a:r>
              <a:rPr lang="en-US" dirty="0" err="1"/>
              <a:t>propósitos</a:t>
            </a:r>
            <a:r>
              <a:rPr lang="en-US" dirty="0"/>
              <a:t> </a:t>
            </a:r>
            <a:r>
              <a:rPr lang="en-US" dirty="0" err="1"/>
              <a:t>médicos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BC2583-8794-07E2-6340-A24BAC65E1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862050" y="6629406"/>
            <a:ext cx="9144000" cy="13715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Tomar </a:t>
            </a:r>
            <a:r>
              <a:rPr lang="en-US" dirty="0" err="1"/>
              <a:t>más</a:t>
            </a:r>
            <a:r>
              <a:rPr lang="en-US" dirty="0"/>
              <a:t> de lo </a:t>
            </a:r>
            <a:r>
              <a:rPr lang="en-US" dirty="0" err="1"/>
              <a:t>necesario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provocar</a:t>
            </a:r>
            <a:r>
              <a:rPr lang="en-US" dirty="0"/>
              <a:t> </a:t>
            </a:r>
            <a:r>
              <a:rPr lang="en-US" dirty="0" err="1"/>
              <a:t>efectos</a:t>
            </a:r>
            <a:r>
              <a:rPr lang="en-US" dirty="0"/>
              <a:t> </a:t>
            </a:r>
            <a:r>
              <a:rPr lang="en-US" dirty="0" err="1"/>
              <a:t>secundarios</a:t>
            </a:r>
            <a:r>
              <a:rPr lang="en-US" dirty="0"/>
              <a:t> </a:t>
            </a:r>
            <a:r>
              <a:rPr lang="en-US" dirty="0" err="1"/>
              <a:t>peligrosos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5DBDD7-0192-3F44-E6A7-F549D3E205F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3862050" y="8001000"/>
            <a:ext cx="9144000" cy="3657594"/>
          </a:xfrm>
        </p:spPr>
        <p:txBody>
          <a:bodyPr/>
          <a:lstStyle/>
          <a:p>
            <a:r>
              <a:rPr lang="en-US" dirty="0" err="1"/>
              <a:t>Sedación</a:t>
            </a:r>
            <a:r>
              <a:rPr lang="en-US" dirty="0"/>
              <a:t> </a:t>
            </a:r>
            <a:r>
              <a:rPr lang="en-US" dirty="0" err="1"/>
              <a:t>excesiva</a:t>
            </a:r>
            <a:endParaRPr lang="en-US" dirty="0"/>
          </a:p>
          <a:p>
            <a:r>
              <a:rPr lang="en-US" dirty="0" err="1"/>
              <a:t>Respiración</a:t>
            </a:r>
            <a:r>
              <a:rPr lang="en-US" dirty="0"/>
              <a:t> </a:t>
            </a:r>
            <a:r>
              <a:rPr lang="en-US" dirty="0" err="1"/>
              <a:t>lenta</a:t>
            </a:r>
            <a:endParaRPr lang="en-US" dirty="0"/>
          </a:p>
          <a:p>
            <a:r>
              <a:rPr lang="en-US" dirty="0" err="1"/>
              <a:t>Sobredosis</a:t>
            </a:r>
            <a:endParaRPr lang="en-US" dirty="0"/>
          </a:p>
          <a:p>
            <a:r>
              <a:rPr lang="en-US" dirty="0"/>
              <a:t>Muerte</a:t>
            </a:r>
          </a:p>
        </p:txBody>
      </p:sp>
    </p:spTree>
    <p:extLst>
      <p:ext uri="{BB962C8B-B14F-4D97-AF65-F5344CB8AC3E}">
        <p14:creationId xmlns:p14="http://schemas.microsoft.com/office/powerpoint/2010/main" val="2834894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5D4E88-6F9E-6BB2-134E-EFA2F75E22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95F82C-E279-0278-3495-84AF26755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es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fentanilo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794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Unidos, lost texanos hacemos frente a la crisis del fentanilo&#10;">
            <a:extLst>
              <a:ext uri="{FF2B5EF4-FFF2-40B4-BE49-F238E27FC236}">
                <a16:creationId xmlns:a16="http://schemas.microsoft.com/office/drawing/2014/main" id="{432717E9-95A7-FBC9-9AB9-AD386FA7ECF1}"/>
              </a:ext>
            </a:extLst>
          </p:cNvPr>
          <p:cNvSpPr txBox="1"/>
          <p:nvPr/>
        </p:nvSpPr>
        <p:spPr>
          <a:xfrm>
            <a:off x="2124983" y="12664132"/>
            <a:ext cx="2072030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hlinkClick r:id="rId4"/>
              </a:rPr>
              <a:t>Unidos, lost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hlinkClick r:id="rId4"/>
              </a:rPr>
              <a:t>texanos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hlinkClick r:id="rId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hlinkClick r:id="rId4"/>
              </a:rPr>
              <a:t>hacemos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hlinkClick r:id="rId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hlinkClick r:id="rId4"/>
              </a:rPr>
              <a:t>frente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hlinkClick r:id="rId4"/>
              </a:rPr>
              <a:t> a la crisis del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hlinkClick r:id="rId4"/>
              </a:rPr>
              <a:t>fentanilo</a:t>
            </a:r>
            <a:endParaRPr lang="en-US" sz="2400" b="1" i="0" dirty="0">
              <a:solidFill>
                <a:srgbClr val="0F0F0F"/>
              </a:solidFill>
              <a:effectLst/>
            </a:endParaRPr>
          </a:p>
        </p:txBody>
      </p:sp>
      <p:pic>
        <p:nvPicPr>
          <p:cNvPr id="2" name="Online Media 1" title="Unidos, los texanos hacemos frente a la crisis del fentanilo">
            <a:hlinkClick r:id="" action="ppaction://media"/>
            <a:extLst>
              <a:ext uri="{FF2B5EF4-FFF2-40B4-BE49-F238E27FC236}">
                <a16:creationId xmlns:a16="http://schemas.microsoft.com/office/drawing/2014/main" id="{22417F0E-A17D-D81A-A7C0-EAC53654C6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24983" y="1010359"/>
            <a:ext cx="20127683" cy="1137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8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B26E1A-3493-CB6A-0C46-23CA55ADD6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599" y="2514600"/>
            <a:ext cx="9826624" cy="8229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El </a:t>
            </a:r>
            <a:r>
              <a:rPr kumimoji="0" 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fentanilo</a:t>
            </a:r>
            <a:r>
              <a:rPr kumimoji="0" lang="en-US" sz="6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, un </a:t>
            </a:r>
            <a:r>
              <a:rPr kumimoji="0" 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potente</a:t>
            </a:r>
            <a:r>
              <a:rPr kumimoji="0" lang="en-US" sz="6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opioide</a:t>
            </a:r>
            <a:r>
              <a:rPr kumimoji="0" lang="en-US" sz="6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, </a:t>
            </a:r>
            <a:r>
              <a:rPr kumimoji="0" 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está</a:t>
            </a:r>
            <a:r>
              <a:rPr kumimoji="0" lang="en-US" sz="6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acabando</a:t>
            </a:r>
            <a:r>
              <a:rPr kumimoji="0" lang="en-US" sz="6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</a:t>
            </a:r>
            <a:br>
              <a:rPr kumimoji="0" lang="en-US" sz="6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</a:br>
            <a:r>
              <a:rPr kumimoji="0" lang="en-US" sz="6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con la </a:t>
            </a:r>
            <a:r>
              <a:rPr kumimoji="0" 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vida</a:t>
            </a:r>
            <a:r>
              <a:rPr kumimoji="0" lang="en-US" sz="6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de </a:t>
            </a:r>
            <a:r>
              <a:rPr kumimoji="0" 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los</a:t>
            </a:r>
            <a:r>
              <a:rPr kumimoji="0" lang="en-US" sz="6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texanos</a:t>
            </a:r>
            <a:r>
              <a:rPr kumimoji="0" lang="en-US" sz="6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todos</a:t>
            </a:r>
            <a:r>
              <a:rPr kumimoji="0" lang="en-US" sz="6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</a:t>
            </a:r>
            <a:br>
              <a:rPr kumimoji="0" lang="en-US" sz="6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</a:br>
            <a:r>
              <a:rPr kumimoji="0" 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los</a:t>
            </a:r>
            <a:r>
              <a:rPr kumimoji="0" lang="en-US" sz="6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días.</a:t>
            </a:r>
            <a:endParaRPr kumimoji="0" lang="en-US" sz="6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90905D4-9301-BF9F-7515-5AD95C8A3EE1}"/>
              </a:ext>
            </a:extLst>
          </p:cNvPr>
          <p:cNvSpPr txBox="1">
            <a:spLocks/>
          </p:cNvSpPr>
          <p:nvPr/>
        </p:nvSpPr>
        <p:spPr>
          <a:xfrm>
            <a:off x="1371600" y="10625310"/>
            <a:ext cx="9826625" cy="1371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Para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reducir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el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riesgo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habla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con un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adulto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confianza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sobre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los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peligros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una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sobredosis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accidental de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fentanilo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y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toma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únicamente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las pastillas que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te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recete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un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médico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.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Lleva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contigo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naloxona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para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salvar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la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vida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una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persona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en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caso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de que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sufra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una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sobredosis</a:t>
            </a: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. </a:t>
            </a:r>
            <a:endParaRPr lang="en-US" sz="2400" dirty="0">
              <a:solidFill>
                <a:schemeClr val="bg1"/>
              </a:solidFill>
              <a:effectLst/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9C9743-AFC6-64F1-BEDB-7FB6890638C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862047" y="803752"/>
            <a:ext cx="9826625" cy="342169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El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fentanilo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es un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opioide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50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veces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más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fuerte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que la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heroína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. Es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seguro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cuando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se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toma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según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las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indicaciones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del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médico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para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tratar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el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dolor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intenso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. Sin embargo,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el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fentanilo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fabricado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ilícitamente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suele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mezclarse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con pastillas falsas.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Incluso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dosis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pequeñas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el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fentanilo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puede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causar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una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sobredosis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mortal. Se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añade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a las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siguientes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sustancias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con o sin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el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conocimiento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de la persona: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6C8B671-1C8B-B1B8-4A39-FAEE5A8C69EB}"/>
              </a:ext>
            </a:extLst>
          </p:cNvPr>
          <p:cNvSpPr txBox="1">
            <a:spLocks/>
          </p:cNvSpPr>
          <p:nvPr/>
        </p:nvSpPr>
        <p:spPr>
          <a:xfrm>
            <a:off x="13862048" y="4855178"/>
            <a:ext cx="9826625" cy="1371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Arial Black"/>
              </a:rPr>
              <a:t>Pastillas falsas </a:t>
            </a:r>
            <a:r>
              <a:rPr lang="en-US" sz="2600" dirty="0" err="1">
                <a:latin typeface="Arial Black"/>
              </a:rPr>
              <a:t>hechas</a:t>
            </a:r>
            <a:r>
              <a:rPr lang="en-US" sz="2600" dirty="0">
                <a:latin typeface="Arial Black"/>
              </a:rPr>
              <a:t> para </a:t>
            </a:r>
            <a:r>
              <a:rPr lang="en-US" sz="2600" dirty="0" err="1">
                <a:latin typeface="Arial Black"/>
              </a:rPr>
              <a:t>parecerse</a:t>
            </a:r>
            <a:r>
              <a:rPr lang="en-US" sz="2600" dirty="0">
                <a:latin typeface="Arial Black"/>
              </a:rPr>
              <a:t> a las pastillas que </a:t>
            </a:r>
            <a:r>
              <a:rPr lang="en-US" sz="2600" dirty="0" err="1">
                <a:latin typeface="Arial Black"/>
              </a:rPr>
              <a:t>provienen</a:t>
            </a:r>
            <a:r>
              <a:rPr lang="en-US" sz="2600" dirty="0">
                <a:latin typeface="Arial Black"/>
              </a:rPr>
              <a:t> de </a:t>
            </a:r>
            <a:r>
              <a:rPr lang="en-US" sz="2600" dirty="0" err="1">
                <a:latin typeface="Arial Black"/>
              </a:rPr>
              <a:t>una</a:t>
            </a:r>
            <a:r>
              <a:rPr lang="en-US" sz="2600" dirty="0">
                <a:latin typeface="Arial Black"/>
              </a:rPr>
              <a:t> </a:t>
            </a:r>
            <a:r>
              <a:rPr lang="en-US" sz="2600" dirty="0" err="1">
                <a:latin typeface="Arial Black"/>
              </a:rPr>
              <a:t>farmacia</a:t>
            </a:r>
            <a:r>
              <a:rPr lang="en-US" sz="2600" dirty="0">
                <a:latin typeface="Arial Black"/>
              </a:rPr>
              <a:t>, tales </a:t>
            </a:r>
            <a:r>
              <a:rPr lang="en-US" sz="2600" dirty="0" err="1">
                <a:latin typeface="Arial Black"/>
              </a:rPr>
              <a:t>como</a:t>
            </a:r>
            <a:r>
              <a:rPr lang="en-US" sz="2600" dirty="0">
                <a:latin typeface="Arial Black"/>
              </a:rPr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71885-41DE-5C9E-A327-2B1FBF976D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862050" y="6163061"/>
            <a:ext cx="4429125" cy="23431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err="1">
                <a:effectLst/>
                <a:latin typeface="Arial"/>
                <a:ea typeface="Arial" panose="020B0604020202020204" pitchFamily="34" charset="0"/>
                <a:cs typeface="Arial"/>
              </a:rPr>
              <a:t>Oxicodona</a:t>
            </a:r>
            <a:endParaRPr lang="en-US" dirty="0">
              <a:effectLst/>
              <a:latin typeface="Arial"/>
              <a:ea typeface="Arial" panose="020B0604020202020204" pitchFamily="34" charset="0"/>
              <a:cs typeface="Arial"/>
            </a:endParaRP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Vicodin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Percocet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E077A50-BD22-8AD9-4435-1E060B580C40}"/>
              </a:ext>
            </a:extLst>
          </p:cNvPr>
          <p:cNvSpPr txBox="1">
            <a:spLocks/>
          </p:cNvSpPr>
          <p:nvPr/>
        </p:nvSpPr>
        <p:spPr>
          <a:xfrm>
            <a:off x="18291175" y="6163061"/>
            <a:ext cx="5397499" cy="234313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latin typeface="Arial"/>
                <a:ea typeface="Arial" panose="020B0604020202020204" pitchFamily="34" charset="0"/>
                <a:cs typeface="Arial"/>
              </a:rPr>
              <a:t>Xanax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latin typeface="Arial"/>
                <a:ea typeface="Arial" panose="020B0604020202020204" pitchFamily="34" charset="0"/>
                <a:cs typeface="Arial"/>
              </a:rPr>
              <a:t>Adderall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6C972E0-0D24-599C-E3F6-4C8EAA4E32D5}"/>
              </a:ext>
            </a:extLst>
          </p:cNvPr>
          <p:cNvSpPr txBox="1">
            <a:spLocks/>
          </p:cNvSpPr>
          <p:nvPr/>
        </p:nvSpPr>
        <p:spPr>
          <a:xfrm>
            <a:off x="13862047" y="8540484"/>
            <a:ext cx="9826625" cy="1371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El </a:t>
            </a:r>
            <a:r>
              <a:rPr lang="en-US" sz="2600" dirty="0" err="1"/>
              <a:t>fentanilo</a:t>
            </a:r>
            <a:r>
              <a:rPr lang="en-US" sz="2600" dirty="0"/>
              <a:t> también se </a:t>
            </a:r>
            <a:r>
              <a:rPr lang="en-US" sz="2600" dirty="0" err="1"/>
              <a:t>añade</a:t>
            </a:r>
            <a:r>
              <a:rPr lang="en-US" sz="2600" dirty="0"/>
              <a:t> a </a:t>
            </a:r>
            <a:r>
              <a:rPr lang="en-US" sz="2600" dirty="0" err="1"/>
              <a:t>otras</a:t>
            </a:r>
            <a:r>
              <a:rPr lang="en-US" sz="2600" dirty="0"/>
              <a:t> </a:t>
            </a:r>
            <a:r>
              <a:rPr lang="en-US" sz="2600" dirty="0" err="1"/>
              <a:t>sustancias</a:t>
            </a:r>
            <a:r>
              <a:rPr lang="en-US" sz="2600" dirty="0"/>
              <a:t> </a:t>
            </a:r>
            <a:r>
              <a:rPr lang="en-US" sz="2600" dirty="0" err="1"/>
              <a:t>ilícitas</a:t>
            </a:r>
            <a:r>
              <a:rPr lang="en-US" sz="2600" dirty="0"/>
              <a:t>, tales </a:t>
            </a:r>
            <a:r>
              <a:rPr lang="en-US" sz="2600" dirty="0" err="1"/>
              <a:t>como</a:t>
            </a:r>
            <a:r>
              <a:rPr lang="en-US" sz="2600" dirty="0"/>
              <a:t>: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87EFC10-726D-B170-0D17-8D7108DCD3A3}"/>
              </a:ext>
            </a:extLst>
          </p:cNvPr>
          <p:cNvSpPr txBox="1">
            <a:spLocks/>
          </p:cNvSpPr>
          <p:nvPr/>
        </p:nvSpPr>
        <p:spPr>
          <a:xfrm>
            <a:off x="13862048" y="9912091"/>
            <a:ext cx="9826624" cy="280034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Aft>
                <a:spcPts val="0"/>
              </a:spcAft>
            </a:pPr>
            <a:r>
              <a:rPr lang="en-US" dirty="0" err="1">
                <a:effectLst/>
                <a:latin typeface="Arial"/>
                <a:ea typeface="Arial" panose="020B0604020202020204" pitchFamily="34" charset="0"/>
                <a:cs typeface="Arial"/>
              </a:rPr>
              <a:t>Heroína</a:t>
            </a:r>
            <a:endParaRPr lang="en-US" dirty="0">
              <a:effectLst/>
              <a:latin typeface="Arial"/>
              <a:ea typeface="Arial" panose="020B0604020202020204" pitchFamily="34" charset="0"/>
              <a:cs typeface="Arial"/>
            </a:endParaRPr>
          </a:p>
          <a:p>
            <a:pPr marL="0" marR="0">
              <a:spcAft>
                <a:spcPts val="0"/>
              </a:spcAft>
            </a:pPr>
            <a:r>
              <a:rPr lang="en-US" dirty="0" err="1">
                <a:effectLst/>
                <a:latin typeface="Arial"/>
                <a:ea typeface="Arial" panose="020B0604020202020204" pitchFamily="34" charset="0"/>
                <a:cs typeface="Arial"/>
              </a:rPr>
              <a:t>Cocaína</a:t>
            </a:r>
            <a:endParaRPr lang="en-US" dirty="0">
              <a:effectLst/>
              <a:latin typeface="Arial"/>
              <a:ea typeface="Arial" panose="020B0604020202020204" pitchFamily="34" charset="0"/>
              <a:cs typeface="Arial"/>
            </a:endParaRPr>
          </a:p>
          <a:p>
            <a:pPr marL="0" marR="0">
              <a:spcAft>
                <a:spcPts val="0"/>
              </a:spcAft>
            </a:pPr>
            <a:r>
              <a:rPr lang="en-US" dirty="0" err="1">
                <a:effectLst/>
                <a:latin typeface="Arial"/>
                <a:ea typeface="Arial" panose="020B0604020202020204" pitchFamily="34" charset="0"/>
                <a:cs typeface="Arial"/>
              </a:rPr>
              <a:t>Metanfetamina</a:t>
            </a: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 MDMA (también </a:t>
            </a:r>
            <a:r>
              <a:rPr lang="en-US" dirty="0" err="1">
                <a:effectLst/>
                <a:latin typeface="Arial"/>
                <a:ea typeface="Arial" panose="020B0604020202020204" pitchFamily="34" charset="0"/>
                <a:cs typeface="Arial"/>
              </a:rPr>
              <a:t>conocida</a:t>
            </a: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dirty="0" err="1">
                <a:effectLst/>
                <a:latin typeface="Arial"/>
                <a:ea typeface="Arial" panose="020B0604020202020204" pitchFamily="34" charset="0"/>
                <a:cs typeface="Arial"/>
              </a:rPr>
              <a:t>como</a:t>
            </a: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b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</a:b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    “</a:t>
            </a:r>
            <a:r>
              <a:rPr lang="en-US" dirty="0" err="1">
                <a:effectLst/>
                <a:latin typeface="Arial"/>
                <a:ea typeface="Arial" panose="020B0604020202020204" pitchFamily="34" charset="0"/>
                <a:cs typeface="Arial"/>
              </a:rPr>
              <a:t>éxtasis</a:t>
            </a: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” o “Molly”)</a:t>
            </a:r>
          </a:p>
        </p:txBody>
      </p:sp>
    </p:spTree>
    <p:extLst>
      <p:ext uri="{BB962C8B-B14F-4D97-AF65-F5344CB8AC3E}">
        <p14:creationId xmlns:p14="http://schemas.microsoft.com/office/powerpoint/2010/main" val="750436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049C07-94D1-032C-2553-E677290098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144000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Conoce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cuáles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son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los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signos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b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</a:b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de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una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sobredosis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029EF53-4981-2EAB-C3ED-BE3FC616906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862050" y="836999"/>
            <a:ext cx="9729470" cy="914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ocurrir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sobredosis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persona: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D71C1C2-96F7-9D29-DD06-24EA6020AB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862050" y="1529726"/>
            <a:ext cx="9144000" cy="3886205"/>
          </a:xfrm>
        </p:spPr>
        <p:txBody>
          <a:bodyPr>
            <a:noAutofit/>
          </a:bodyPr>
          <a:lstStyle/>
          <a:p>
            <a:r>
              <a:rPr lang="en-US" sz="2500" dirty="0"/>
              <a:t>De forma </a:t>
            </a:r>
            <a:r>
              <a:rPr lang="en-US" sz="2500" dirty="0" err="1"/>
              <a:t>intencionada</a:t>
            </a:r>
            <a:r>
              <a:rPr lang="en-US" sz="2500" dirty="0"/>
              <a:t> o sin </a:t>
            </a:r>
            <a:r>
              <a:rPr lang="en-US" sz="2500" dirty="0" err="1"/>
              <a:t>querer</a:t>
            </a:r>
            <a:r>
              <a:rPr lang="en-US" sz="2500" dirty="0"/>
              <a:t> </a:t>
            </a:r>
            <a:r>
              <a:rPr lang="en-US" sz="2500" dirty="0" err="1"/>
              <a:t>toma</a:t>
            </a:r>
            <a:r>
              <a:rPr lang="en-US" sz="2500" dirty="0"/>
              <a:t> </a:t>
            </a:r>
            <a:r>
              <a:rPr lang="en-US" sz="2500" dirty="0" err="1"/>
              <a:t>demasiada</a:t>
            </a:r>
            <a:r>
              <a:rPr lang="en-US" sz="2500" dirty="0"/>
              <a:t> </a:t>
            </a:r>
            <a:r>
              <a:rPr lang="en-US" sz="2500" dirty="0" err="1"/>
              <a:t>cantidad</a:t>
            </a:r>
            <a:r>
              <a:rPr lang="en-US" sz="2500" dirty="0"/>
              <a:t> de un </a:t>
            </a:r>
            <a:r>
              <a:rPr lang="en-US" sz="2500" dirty="0" err="1"/>
              <a:t>opioide</a:t>
            </a:r>
            <a:r>
              <a:rPr lang="en-US" sz="2500" dirty="0"/>
              <a:t>.</a:t>
            </a:r>
          </a:p>
          <a:p>
            <a:r>
              <a:rPr lang="en-US" sz="2500" dirty="0" err="1"/>
              <a:t>Mezcla</a:t>
            </a:r>
            <a:r>
              <a:rPr lang="en-US" sz="2500" dirty="0"/>
              <a:t> </a:t>
            </a:r>
            <a:r>
              <a:rPr lang="en-US" sz="2500" dirty="0" err="1"/>
              <a:t>opioides</a:t>
            </a:r>
            <a:r>
              <a:rPr lang="en-US" sz="2500" dirty="0"/>
              <a:t> con </a:t>
            </a:r>
            <a:r>
              <a:rPr lang="en-US" sz="2500" dirty="0" err="1"/>
              <a:t>otras</a:t>
            </a:r>
            <a:r>
              <a:rPr lang="en-US" sz="2500" dirty="0"/>
              <a:t> </a:t>
            </a:r>
            <a:r>
              <a:rPr lang="en-US" sz="2500" dirty="0" err="1"/>
              <a:t>drogas</a:t>
            </a:r>
            <a:r>
              <a:rPr lang="en-US" sz="2500" dirty="0"/>
              <a:t> o alcohol </a:t>
            </a:r>
            <a:r>
              <a:rPr lang="en-US" sz="2500" dirty="0" err="1"/>
              <a:t>en</a:t>
            </a:r>
            <a:r>
              <a:rPr lang="en-US" sz="2500" dirty="0"/>
              <a:t> </a:t>
            </a:r>
            <a:r>
              <a:rPr lang="en-US" sz="2500" dirty="0" err="1"/>
              <a:t>cantidades</a:t>
            </a:r>
            <a:r>
              <a:rPr lang="en-US" sz="2500" dirty="0"/>
              <a:t> que son </a:t>
            </a:r>
            <a:r>
              <a:rPr lang="en-US" sz="2500" dirty="0" err="1"/>
              <a:t>tóxicas</a:t>
            </a:r>
            <a:r>
              <a:rPr lang="en-US" sz="2500" dirty="0"/>
              <a:t> para </a:t>
            </a:r>
            <a:r>
              <a:rPr lang="en-US" sz="2500" dirty="0" err="1"/>
              <a:t>el</a:t>
            </a:r>
            <a:r>
              <a:rPr lang="en-US" sz="2500" dirty="0"/>
              <a:t> </a:t>
            </a:r>
            <a:r>
              <a:rPr lang="en-US" sz="2500" dirty="0" err="1"/>
              <a:t>cuerpo</a:t>
            </a:r>
            <a:r>
              <a:rPr lang="en-US" sz="2500" dirty="0"/>
              <a:t>.</a:t>
            </a:r>
          </a:p>
          <a:p>
            <a:r>
              <a:rPr lang="en-US" sz="2500" dirty="0"/>
              <a:t>Toma </a:t>
            </a:r>
            <a:r>
              <a:rPr lang="en-US" sz="2500" dirty="0" err="1"/>
              <a:t>consciente</a:t>
            </a:r>
            <a:r>
              <a:rPr lang="en-US" sz="2500" dirty="0"/>
              <a:t> o </a:t>
            </a:r>
            <a:r>
              <a:rPr lang="en-US" sz="2500" dirty="0" err="1"/>
              <a:t>inconscientemente</a:t>
            </a:r>
            <a:r>
              <a:rPr lang="en-US" sz="2500" dirty="0"/>
              <a:t> </a:t>
            </a:r>
            <a:r>
              <a:rPr lang="en-US" sz="2500" dirty="0" err="1"/>
              <a:t>una</a:t>
            </a:r>
            <a:r>
              <a:rPr lang="en-US" sz="2500" dirty="0"/>
              <a:t> pastilla </a:t>
            </a:r>
            <a:r>
              <a:rPr lang="en-US" sz="2500" dirty="0" err="1"/>
              <a:t>recetada</a:t>
            </a:r>
            <a:r>
              <a:rPr lang="en-US" sz="2500" dirty="0"/>
              <a:t> falsa </a:t>
            </a:r>
            <a:r>
              <a:rPr lang="en-US" sz="2500" dirty="0" err="1"/>
              <a:t>contaminada</a:t>
            </a:r>
            <a:r>
              <a:rPr lang="en-US" sz="2500" dirty="0"/>
              <a:t> con </a:t>
            </a:r>
            <a:r>
              <a:rPr lang="en-US" sz="2500" dirty="0" err="1"/>
              <a:t>fentanilo</a:t>
            </a:r>
            <a:r>
              <a:rPr lang="en-US" sz="2500" dirty="0"/>
              <a:t>.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17EB198-6DF8-E4E1-A9E7-6749CC008AE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862050" y="5280765"/>
            <a:ext cx="9144000" cy="914400"/>
          </a:xfrm>
        </p:spPr>
        <p:txBody>
          <a:bodyPr>
            <a:norm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/>
              </a:rPr>
              <a:t>Signos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</a:rPr>
              <a:t> de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/>
              </a:rPr>
              <a:t>una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/>
              </a:rPr>
              <a:t>sobredosis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</a:rPr>
              <a:t>: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F253493-0AF4-0DA5-7FB2-3A3A6120E16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862050" y="5973492"/>
            <a:ext cx="9144000" cy="6400795"/>
          </a:xfrm>
        </p:spPr>
        <p:txBody>
          <a:bodyPr>
            <a:noAutofit/>
          </a:bodyPr>
          <a:lstStyle/>
          <a:p>
            <a:r>
              <a:rPr lang="en-US" sz="2500" dirty="0" err="1"/>
              <a:t>Pupilas</a:t>
            </a:r>
            <a:r>
              <a:rPr lang="en-US" sz="2500" dirty="0"/>
              <a:t> </a:t>
            </a:r>
            <a:r>
              <a:rPr lang="en-US" sz="2500" dirty="0" err="1"/>
              <a:t>pequeñas</a:t>
            </a:r>
            <a:r>
              <a:rPr lang="en-US" sz="2500" dirty="0"/>
              <a:t> y </a:t>
            </a:r>
            <a:r>
              <a:rPr lang="en-US" sz="2500" dirty="0" err="1"/>
              <a:t>constreñidas</a:t>
            </a:r>
            <a:r>
              <a:rPr lang="en-US" sz="2500" dirty="0"/>
              <a:t>.</a:t>
            </a:r>
          </a:p>
          <a:p>
            <a:r>
              <a:rPr lang="en-US" sz="2500" dirty="0"/>
              <a:t>La </a:t>
            </a:r>
            <a:r>
              <a:rPr lang="en-US" sz="2500" dirty="0" err="1"/>
              <a:t>cara</a:t>
            </a:r>
            <a:r>
              <a:rPr lang="en-US" sz="2500" dirty="0"/>
              <a:t> </a:t>
            </a:r>
            <a:r>
              <a:rPr lang="en-US" sz="2500" dirty="0" err="1"/>
              <a:t>está</a:t>
            </a:r>
            <a:r>
              <a:rPr lang="en-US" sz="2500" dirty="0"/>
              <a:t> </a:t>
            </a:r>
            <a:r>
              <a:rPr lang="en-US" sz="2500" dirty="0" err="1"/>
              <a:t>muy</a:t>
            </a:r>
            <a:r>
              <a:rPr lang="en-US" sz="2500" dirty="0"/>
              <a:t> </a:t>
            </a:r>
            <a:r>
              <a:rPr lang="en-US" sz="2500" dirty="0" err="1"/>
              <a:t>pálida</a:t>
            </a:r>
            <a:r>
              <a:rPr lang="en-US" sz="2500" dirty="0"/>
              <a:t> o se </a:t>
            </a:r>
            <a:r>
              <a:rPr lang="en-US" sz="2500" dirty="0" err="1"/>
              <a:t>siente</a:t>
            </a:r>
            <a:r>
              <a:rPr lang="en-US" sz="2500" dirty="0"/>
              <a:t> </a:t>
            </a:r>
            <a:r>
              <a:rPr lang="en-US" sz="2500" dirty="0" err="1"/>
              <a:t>húmeda</a:t>
            </a:r>
            <a:r>
              <a:rPr lang="en-US" sz="2500" dirty="0"/>
              <a:t> al </a:t>
            </a:r>
            <a:r>
              <a:rPr lang="en-US" sz="2500" dirty="0" err="1"/>
              <a:t>tacto</a:t>
            </a:r>
            <a:r>
              <a:rPr lang="en-US" sz="2500" dirty="0"/>
              <a:t>.</a:t>
            </a:r>
          </a:p>
          <a:p>
            <a:r>
              <a:rPr lang="en-US" sz="2500" dirty="0"/>
              <a:t>El </a:t>
            </a:r>
            <a:r>
              <a:rPr lang="en-US" sz="2500" dirty="0" err="1"/>
              <a:t>cuerpo</a:t>
            </a:r>
            <a:r>
              <a:rPr lang="en-US" sz="2500" dirty="0"/>
              <a:t> se </a:t>
            </a:r>
            <a:r>
              <a:rPr lang="en-US" sz="2500" dirty="0" err="1"/>
              <a:t>vuelve</a:t>
            </a:r>
            <a:r>
              <a:rPr lang="en-US" sz="2500" dirty="0"/>
              <a:t> </a:t>
            </a:r>
            <a:r>
              <a:rPr lang="en-US" sz="2500" dirty="0" err="1"/>
              <a:t>flácido</a:t>
            </a:r>
            <a:r>
              <a:rPr lang="en-US" sz="2500" dirty="0"/>
              <a:t>.</a:t>
            </a:r>
          </a:p>
          <a:p>
            <a:r>
              <a:rPr lang="en-US" sz="2500" dirty="0"/>
              <a:t>Las </a:t>
            </a:r>
            <a:r>
              <a:rPr lang="en-US" sz="2500" dirty="0" err="1"/>
              <a:t>uñas</a:t>
            </a:r>
            <a:r>
              <a:rPr lang="en-US" sz="2500" dirty="0"/>
              <a:t> o </a:t>
            </a:r>
            <a:r>
              <a:rPr lang="en-US" sz="2500" dirty="0" err="1"/>
              <a:t>los</a:t>
            </a:r>
            <a:r>
              <a:rPr lang="en-US" sz="2500" dirty="0"/>
              <a:t> </a:t>
            </a:r>
            <a:r>
              <a:rPr lang="en-US" sz="2500" dirty="0" err="1"/>
              <a:t>labios</a:t>
            </a:r>
            <a:r>
              <a:rPr lang="en-US" sz="2500" dirty="0"/>
              <a:t> </a:t>
            </a:r>
            <a:r>
              <a:rPr lang="en-US" sz="2500" dirty="0" err="1"/>
              <a:t>presentan</a:t>
            </a:r>
            <a:r>
              <a:rPr lang="en-US" sz="2500" dirty="0"/>
              <a:t> un color </a:t>
            </a:r>
            <a:r>
              <a:rPr lang="en-US" sz="2500" dirty="0" err="1"/>
              <a:t>morado</a:t>
            </a:r>
            <a:r>
              <a:rPr lang="en-US" sz="2500" dirty="0"/>
              <a:t> o </a:t>
            </a:r>
            <a:r>
              <a:rPr lang="en-US" sz="2500" dirty="0" err="1"/>
              <a:t>azulado</a:t>
            </a:r>
            <a:r>
              <a:rPr lang="en-US" sz="2500" dirty="0"/>
              <a:t>.</a:t>
            </a:r>
          </a:p>
          <a:p>
            <a:r>
              <a:rPr lang="en-US" sz="2500" dirty="0"/>
              <a:t>La persona </a:t>
            </a:r>
            <a:r>
              <a:rPr lang="en-US" sz="2500" dirty="0" err="1"/>
              <a:t>vomita</a:t>
            </a:r>
            <a:r>
              <a:rPr lang="en-US" sz="2500" dirty="0"/>
              <a:t> o </a:t>
            </a:r>
            <a:r>
              <a:rPr lang="en-US" sz="2500" dirty="0" err="1"/>
              <a:t>hace</a:t>
            </a:r>
            <a:r>
              <a:rPr lang="en-US" sz="2500" dirty="0"/>
              <a:t> </a:t>
            </a:r>
            <a:r>
              <a:rPr lang="en-US" sz="2500" dirty="0" err="1"/>
              <a:t>ruidos</a:t>
            </a:r>
            <a:r>
              <a:rPr lang="en-US" sz="2500" dirty="0"/>
              <a:t> de </a:t>
            </a:r>
            <a:r>
              <a:rPr lang="en-US" sz="2500" dirty="0" err="1"/>
              <a:t>gorgoteo</a:t>
            </a:r>
            <a:r>
              <a:rPr lang="en-US" sz="2500" dirty="0"/>
              <a:t>.</a:t>
            </a:r>
          </a:p>
          <a:p>
            <a:r>
              <a:rPr lang="en-US" sz="2500" dirty="0"/>
              <a:t>La persona no </a:t>
            </a:r>
            <a:r>
              <a:rPr lang="en-US" sz="2500" dirty="0" err="1"/>
              <a:t>puede</a:t>
            </a:r>
            <a:r>
              <a:rPr lang="en-US" sz="2500" dirty="0"/>
              <a:t> </a:t>
            </a:r>
            <a:r>
              <a:rPr lang="en-US" sz="2500" dirty="0" err="1"/>
              <a:t>despertarse</a:t>
            </a:r>
            <a:r>
              <a:rPr lang="en-US" sz="2500" dirty="0"/>
              <a:t> o </a:t>
            </a:r>
            <a:r>
              <a:rPr lang="en-US" sz="2500" dirty="0" err="1"/>
              <a:t>hablar</a:t>
            </a:r>
            <a:r>
              <a:rPr lang="en-US" sz="2500" dirty="0"/>
              <a:t>.</a:t>
            </a:r>
          </a:p>
          <a:p>
            <a:r>
              <a:rPr lang="en-US" sz="2500" dirty="0"/>
              <a:t>La </a:t>
            </a:r>
            <a:r>
              <a:rPr lang="en-US" sz="2500" dirty="0" err="1"/>
              <a:t>respiración</a:t>
            </a:r>
            <a:r>
              <a:rPr lang="en-US" sz="2500" dirty="0"/>
              <a:t> o </a:t>
            </a:r>
            <a:r>
              <a:rPr lang="en-US" sz="2500" dirty="0" err="1"/>
              <a:t>los</a:t>
            </a:r>
            <a:r>
              <a:rPr lang="en-US" sz="2500" dirty="0"/>
              <a:t> </a:t>
            </a:r>
            <a:r>
              <a:rPr lang="en-US" sz="2500" dirty="0" err="1"/>
              <a:t>latidos</a:t>
            </a:r>
            <a:r>
              <a:rPr lang="en-US" sz="2500" dirty="0"/>
              <a:t> del </a:t>
            </a:r>
            <a:r>
              <a:rPr lang="en-US" sz="2500" dirty="0" err="1"/>
              <a:t>corazón</a:t>
            </a:r>
            <a:r>
              <a:rPr lang="en-US" sz="2500" dirty="0"/>
              <a:t> se </a:t>
            </a:r>
            <a:r>
              <a:rPr lang="en-US" sz="2500" dirty="0" err="1"/>
              <a:t>vuelven</a:t>
            </a:r>
            <a:r>
              <a:rPr lang="en-US" sz="2500" dirty="0"/>
              <a:t> lentos o se </a:t>
            </a:r>
            <a:r>
              <a:rPr lang="en-US" sz="2500" dirty="0" err="1"/>
              <a:t>detienen</a:t>
            </a:r>
            <a:r>
              <a:rPr lang="en-US" sz="2500" dirty="0"/>
              <a:t>.</a:t>
            </a:r>
          </a:p>
          <a:p>
            <a:r>
              <a:rPr lang="en-US" sz="2500" dirty="0"/>
              <a:t>En las personas de </a:t>
            </a:r>
            <a:r>
              <a:rPr lang="en-US" sz="2500" dirty="0" err="1"/>
              <a:t>piel</a:t>
            </a:r>
            <a:r>
              <a:rPr lang="en-US" sz="2500" dirty="0"/>
              <a:t> </a:t>
            </a:r>
            <a:r>
              <a:rPr lang="en-US" sz="2500" dirty="0" err="1"/>
              <a:t>más</a:t>
            </a:r>
            <a:r>
              <a:rPr lang="en-US" sz="2500" dirty="0"/>
              <a:t> </a:t>
            </a:r>
            <a:r>
              <a:rPr lang="en-US" sz="2500" dirty="0" err="1"/>
              <a:t>clara</a:t>
            </a:r>
            <a:r>
              <a:rPr lang="en-US" sz="2500" dirty="0"/>
              <a:t>, la </a:t>
            </a:r>
            <a:r>
              <a:rPr lang="en-US" sz="2500" dirty="0" err="1"/>
              <a:t>piel</a:t>
            </a:r>
            <a:r>
              <a:rPr lang="en-US" sz="2500" dirty="0"/>
              <a:t> </a:t>
            </a:r>
            <a:r>
              <a:rPr lang="en-US" sz="2500" dirty="0" err="1"/>
              <a:t>puede</a:t>
            </a:r>
            <a:r>
              <a:rPr lang="en-US" sz="2500" dirty="0"/>
              <a:t> </a:t>
            </a:r>
            <a:r>
              <a:rPr lang="en-US" sz="2500" dirty="0" err="1"/>
              <a:t>volverse</a:t>
            </a:r>
            <a:r>
              <a:rPr lang="en-US" sz="2500" dirty="0"/>
              <a:t> </a:t>
            </a:r>
            <a:r>
              <a:rPr lang="en-US" sz="2500" dirty="0" err="1"/>
              <a:t>azulada</a:t>
            </a:r>
            <a:r>
              <a:rPr lang="en-US" sz="2500" dirty="0"/>
              <a:t> o morada. En las personas de </a:t>
            </a:r>
            <a:r>
              <a:rPr lang="en-US" sz="2500" dirty="0" err="1"/>
              <a:t>piel</a:t>
            </a:r>
            <a:r>
              <a:rPr lang="en-US" sz="2500" dirty="0"/>
              <a:t> </a:t>
            </a:r>
            <a:r>
              <a:rPr lang="en-US" sz="2500" dirty="0" err="1"/>
              <a:t>más</a:t>
            </a:r>
            <a:r>
              <a:rPr lang="en-US" sz="2500" dirty="0"/>
              <a:t> </a:t>
            </a:r>
            <a:r>
              <a:rPr lang="en-US" sz="2500" dirty="0" err="1"/>
              <a:t>oscura</a:t>
            </a:r>
            <a:r>
              <a:rPr lang="en-US" sz="2500" dirty="0"/>
              <a:t>, la </a:t>
            </a:r>
            <a:r>
              <a:rPr lang="en-US" sz="2500" dirty="0" err="1"/>
              <a:t>piel</a:t>
            </a:r>
            <a:r>
              <a:rPr lang="en-US" sz="2500" dirty="0"/>
              <a:t> </a:t>
            </a:r>
            <a:r>
              <a:rPr lang="en-US" sz="2500" dirty="0" err="1"/>
              <a:t>puede</a:t>
            </a:r>
            <a:r>
              <a:rPr lang="en-US" sz="2500" dirty="0"/>
              <a:t> </a:t>
            </a:r>
            <a:r>
              <a:rPr lang="en-US" sz="2500" dirty="0" err="1"/>
              <a:t>volverse</a:t>
            </a:r>
            <a:r>
              <a:rPr lang="en-US" sz="2500" dirty="0"/>
              <a:t> gris o </a:t>
            </a:r>
            <a:r>
              <a:rPr lang="en-US" sz="2500" dirty="0" err="1"/>
              <a:t>ceniza</a:t>
            </a:r>
            <a:r>
              <a:rPr lang="en-US" sz="2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5468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A47D4-ADC7-4D0A-EA9B-CEBBEA92D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0900" dirty="0"/>
              <a:t>Organización </a:t>
            </a:r>
            <a:r>
              <a:rPr lang="en-US" sz="10900" dirty="0" err="1"/>
              <a:t>presentadora</a:t>
            </a:r>
            <a:endParaRPr lang="en-US" sz="109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F2DB8-E3EE-B02A-C578-055CE6EAFB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8800" y="10058399"/>
            <a:ext cx="10360025" cy="914399"/>
          </a:xfrm>
        </p:spPr>
        <p:txBody>
          <a:bodyPr/>
          <a:lstStyle/>
          <a:p>
            <a:r>
              <a:rPr lang="en-US" dirty="0"/>
              <a:t>Respuesta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Texas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629ED-9DD9-A6AA-DDE1-6B552F3183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800" y="10709670"/>
            <a:ext cx="10360025" cy="914399"/>
          </a:xfrm>
        </p:spPr>
        <p:txBody>
          <a:bodyPr/>
          <a:lstStyle/>
          <a:p>
            <a:r>
              <a:rPr lang="en-US" dirty="0"/>
              <a:t>PRESENTADO POR:</a:t>
            </a:r>
          </a:p>
        </p:txBody>
      </p:sp>
      <p:sp>
        <p:nvSpPr>
          <p:cNvPr id="5" name="Picture Placeholder 4" descr="Placeholder for organization logo">
            <a:extLst>
              <a:ext uri="{FF2B5EF4-FFF2-40B4-BE49-F238E27FC236}">
                <a16:creationId xmlns:a16="http://schemas.microsoft.com/office/drawing/2014/main" id="{80932DF2-FE2C-E6E2-2BD0-71CCEA20F7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68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FB38F3-4B3C-DB85-DEDD-D8510EF59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1695" y="1882587"/>
            <a:ext cx="9144000" cy="914406"/>
          </a:xfrm>
        </p:spPr>
        <p:txBody>
          <a:bodyPr/>
          <a:lstStyle/>
          <a:p>
            <a:r>
              <a:rPr lang="en-US" sz="3200" dirty="0" err="1">
                <a:solidFill>
                  <a:schemeClr val="accent2"/>
                </a:solidFill>
              </a:rPr>
              <a:t>Cómo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actuar</a:t>
            </a:r>
            <a:r>
              <a:rPr lang="en-US" sz="3200" dirty="0">
                <a:solidFill>
                  <a:schemeClr val="accent2"/>
                </a:solidFill>
              </a:rPr>
              <a:t> ante </a:t>
            </a:r>
            <a:r>
              <a:rPr lang="en-US" sz="3200" dirty="0" err="1">
                <a:solidFill>
                  <a:schemeClr val="accent2"/>
                </a:solidFill>
              </a:rPr>
              <a:t>una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sobredosis</a:t>
            </a:r>
            <a:br>
              <a:rPr lang="en-US" sz="3200" dirty="0">
                <a:solidFill>
                  <a:schemeClr val="accent2"/>
                </a:solidFill>
              </a:rPr>
            </a:b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1CA752-FC95-5668-689F-A2C29C93DA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990320" y="2743200"/>
            <a:ext cx="9054355" cy="73152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Llama al 911 de </a:t>
            </a:r>
            <a:r>
              <a:rPr lang="en-US" dirty="0" err="1"/>
              <a:t>inmediato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Intenta</a:t>
            </a:r>
            <a:r>
              <a:rPr lang="en-US" dirty="0"/>
              <a:t> </a:t>
            </a:r>
            <a:r>
              <a:rPr lang="en-US" dirty="0" err="1"/>
              <a:t>despertar</a:t>
            </a:r>
            <a:r>
              <a:rPr lang="en-US" dirty="0"/>
              <a:t> a la persona.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Inclina</a:t>
            </a:r>
            <a:r>
              <a:rPr lang="en-US" dirty="0"/>
              <a:t> la cabeza de la persona </a:t>
            </a:r>
            <a:r>
              <a:rPr lang="en-US" dirty="0" err="1"/>
              <a:t>hacia</a:t>
            </a:r>
            <a:r>
              <a:rPr lang="en-US" dirty="0"/>
              <a:t> </a:t>
            </a:r>
            <a:r>
              <a:rPr lang="en-US" dirty="0" err="1"/>
              <a:t>atrás</a:t>
            </a:r>
            <a:r>
              <a:rPr lang="en-US" dirty="0"/>
              <a:t> y </a:t>
            </a:r>
            <a:r>
              <a:rPr lang="en-US" dirty="0" err="1"/>
              <a:t>adminístrale</a:t>
            </a:r>
            <a:r>
              <a:rPr lang="en-US" dirty="0"/>
              <a:t> </a:t>
            </a:r>
            <a:r>
              <a:rPr lang="en-US" dirty="0" err="1"/>
              <a:t>naloxona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disponible.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Inicia</a:t>
            </a:r>
            <a:r>
              <a:rPr lang="en-US" dirty="0"/>
              <a:t> la </a:t>
            </a:r>
            <a:r>
              <a:rPr lang="en-US" dirty="0" err="1"/>
              <a:t>respiración</a:t>
            </a:r>
            <a:r>
              <a:rPr lang="en-US" dirty="0"/>
              <a:t> artificial o la </a:t>
            </a:r>
            <a:r>
              <a:rPr lang="en-US" dirty="0" err="1"/>
              <a:t>reanimación</a:t>
            </a:r>
            <a:r>
              <a:rPr lang="en-US" dirty="0"/>
              <a:t> </a:t>
            </a:r>
            <a:r>
              <a:rPr lang="en-US" dirty="0" err="1"/>
              <a:t>cardiopulmonar</a:t>
            </a:r>
            <a:r>
              <a:rPr lang="en-US" dirty="0"/>
              <a:t> (CPR).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Coloca</a:t>
            </a:r>
            <a:r>
              <a:rPr lang="en-US" dirty="0"/>
              <a:t> a la persona de </a:t>
            </a:r>
            <a:r>
              <a:rPr lang="en-US" dirty="0" err="1"/>
              <a:t>lado</a:t>
            </a:r>
            <a:r>
              <a:rPr lang="en-US" dirty="0"/>
              <a:t> para </a:t>
            </a:r>
            <a:r>
              <a:rPr lang="en-US" dirty="0" err="1"/>
              <a:t>evitar</a:t>
            </a:r>
            <a:r>
              <a:rPr lang="en-US" dirty="0"/>
              <a:t> que se </a:t>
            </a:r>
            <a:r>
              <a:rPr lang="en-US" dirty="0" err="1"/>
              <a:t>ahogue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Permanece</a:t>
            </a:r>
            <a:r>
              <a:rPr lang="en-US" dirty="0"/>
              <a:t> con la persona hasta que </a:t>
            </a:r>
            <a:r>
              <a:rPr lang="en-US" dirty="0" err="1"/>
              <a:t>lleguen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servicios</a:t>
            </a:r>
            <a:r>
              <a:rPr lang="en-US" dirty="0"/>
              <a:t> de </a:t>
            </a:r>
            <a:r>
              <a:rPr lang="en-US" dirty="0" err="1"/>
              <a:t>emergencia</a:t>
            </a:r>
            <a:r>
              <a:rPr lang="en-US" dirty="0"/>
              <a:t>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7601276-9108-7342-86B4-8866A7B02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l="20390" r="20390"/>
          <a:stretch/>
        </p:blipFill>
        <p:spPr/>
      </p:pic>
    </p:spTree>
    <p:extLst>
      <p:ext uri="{BB962C8B-B14F-4D97-AF65-F5344CB8AC3E}">
        <p14:creationId xmlns:p14="http://schemas.microsoft.com/office/powerpoint/2010/main" val="2884673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CC63B6-C1FB-542F-BEB0-89A6DCE144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47D722-2F91-22DC-3ED3-D05A6CC83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9" y="5029200"/>
            <a:ext cx="14713958" cy="3657600"/>
          </a:xfrm>
        </p:spPr>
        <p:txBody>
          <a:bodyPr/>
          <a:lstStyle/>
          <a:p>
            <a:r>
              <a:rPr lang="en-US" dirty="0" err="1"/>
              <a:t>Razones</a:t>
            </a:r>
            <a:r>
              <a:rPr lang="en-US" dirty="0"/>
              <a:t> para </a:t>
            </a:r>
            <a:br>
              <a:rPr lang="en-US" dirty="0"/>
            </a:br>
            <a:r>
              <a:rPr lang="en-US" dirty="0"/>
              <a:t>no </a:t>
            </a:r>
            <a:r>
              <a:rPr lang="en-US" dirty="0" err="1"/>
              <a:t>abusar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opioides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794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BFF3C53-64A5-D2A4-6939-8E681D593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13" r="13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7DB38ED-E48B-01F5-0C36-4F4435B5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702" y="1572322"/>
            <a:ext cx="10125307" cy="2771078"/>
          </a:xfrm>
        </p:spPr>
        <p:txBody>
          <a:bodyPr/>
          <a:lstStyle/>
          <a:p>
            <a:r>
              <a:rPr lang="en-US" dirty="0" err="1"/>
              <a:t>Razones</a:t>
            </a:r>
            <a:r>
              <a:rPr lang="en-US" dirty="0"/>
              <a:t> para no </a:t>
            </a:r>
            <a:r>
              <a:rPr lang="en-US" dirty="0" err="1"/>
              <a:t>abusar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opioids - 1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4DFC2-A4C2-06FC-4A22-791EE35021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1600" y="4572000"/>
            <a:ext cx="9521686" cy="7315203"/>
          </a:xfrm>
        </p:spPr>
        <p:txBody>
          <a:bodyPr/>
          <a:lstStyle/>
          <a:p>
            <a:r>
              <a:rPr lang="en-US" dirty="0" err="1"/>
              <a:t>Riesgo</a:t>
            </a:r>
            <a:r>
              <a:rPr lang="en-US" dirty="0"/>
              <a:t> de </a:t>
            </a:r>
            <a:r>
              <a:rPr lang="en-US" dirty="0" err="1"/>
              <a:t>adicción</a:t>
            </a:r>
            <a:r>
              <a:rPr lang="en-US" dirty="0"/>
              <a:t> y </a:t>
            </a:r>
            <a:r>
              <a:rPr lang="en-US" dirty="0" err="1"/>
              <a:t>sobredosis</a:t>
            </a:r>
            <a:endParaRPr lang="en-US" dirty="0"/>
          </a:p>
          <a:p>
            <a:pPr lvl="1"/>
            <a:r>
              <a:rPr lang="en-US" dirty="0"/>
              <a:t>Las </a:t>
            </a:r>
            <a:r>
              <a:rPr lang="en-US" dirty="0" err="1"/>
              <a:t>drogas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alcohol </a:t>
            </a:r>
            <a:r>
              <a:rPr lang="en-US" dirty="0" err="1"/>
              <a:t>cambian</a:t>
            </a:r>
            <a:r>
              <a:rPr lang="en-US" dirty="0"/>
              <a:t> </a:t>
            </a:r>
            <a:r>
              <a:rPr lang="en-US" dirty="0" err="1"/>
              <a:t>ciertas</a:t>
            </a:r>
            <a:r>
              <a:rPr lang="en-US" dirty="0"/>
              <a:t> partes del </a:t>
            </a:r>
            <a:r>
              <a:rPr lang="en-US" dirty="0" err="1"/>
              <a:t>cerebro</a:t>
            </a:r>
            <a:r>
              <a:rPr lang="en-US" dirty="0"/>
              <a:t> y </a:t>
            </a:r>
            <a:r>
              <a:rPr lang="en-US" dirty="0" err="1"/>
              <a:t>afectan</a:t>
            </a:r>
            <a:r>
              <a:rPr lang="en-US" dirty="0"/>
              <a:t> a la forma de </a:t>
            </a:r>
            <a:r>
              <a:rPr lang="en-US" dirty="0" err="1"/>
              <a:t>pensar</a:t>
            </a:r>
            <a:r>
              <a:rPr lang="en-US" dirty="0"/>
              <a:t> y de </a:t>
            </a:r>
            <a:r>
              <a:rPr lang="en-US" dirty="0" err="1"/>
              <a:t>actuar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Cuanto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consumas</a:t>
            </a:r>
            <a:r>
              <a:rPr lang="en-US" dirty="0"/>
              <a:t>,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difícil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ser </a:t>
            </a:r>
            <a:r>
              <a:rPr lang="en-US" dirty="0" err="1"/>
              <a:t>dejarlos</a:t>
            </a:r>
            <a:r>
              <a:rPr lang="en-US" dirty="0"/>
              <a:t>, </a:t>
            </a:r>
            <a:r>
              <a:rPr lang="en-US" dirty="0" err="1"/>
              <a:t>incluso</a:t>
            </a:r>
            <a:r>
              <a:rPr lang="en-US" dirty="0"/>
              <a:t> </a:t>
            </a:r>
            <a:r>
              <a:rPr lang="en-US" dirty="0" err="1"/>
              <a:t>aunque</a:t>
            </a:r>
            <a:r>
              <a:rPr lang="en-US" dirty="0"/>
              <a:t> </a:t>
            </a:r>
            <a:r>
              <a:rPr lang="en-US" dirty="0" err="1"/>
              <a:t>quieras</a:t>
            </a:r>
            <a:r>
              <a:rPr lang="en-US" dirty="0"/>
              <a:t> </a:t>
            </a:r>
            <a:r>
              <a:rPr lang="en-US" dirty="0" err="1"/>
              <a:t>dejarlos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Los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afectan</a:t>
            </a:r>
            <a:r>
              <a:rPr lang="en-US" dirty="0"/>
              <a:t> a la </a:t>
            </a:r>
            <a:r>
              <a:rPr lang="en-US" dirty="0" err="1"/>
              <a:t>parte</a:t>
            </a:r>
            <a:r>
              <a:rPr lang="en-US" dirty="0"/>
              <a:t> del </a:t>
            </a:r>
            <a:r>
              <a:rPr lang="en-US" dirty="0" err="1"/>
              <a:t>cerebro</a:t>
            </a:r>
            <a:r>
              <a:rPr lang="en-US" dirty="0"/>
              <a:t> que </a:t>
            </a:r>
            <a:r>
              <a:rPr lang="en-US" dirty="0" err="1"/>
              <a:t>regula</a:t>
            </a:r>
            <a:r>
              <a:rPr lang="en-US" dirty="0"/>
              <a:t> la </a:t>
            </a:r>
            <a:r>
              <a:rPr lang="en-US" dirty="0" err="1"/>
              <a:t>respiración</a:t>
            </a:r>
            <a:r>
              <a:rPr lang="en-US" dirty="0"/>
              <a:t>. Una </a:t>
            </a:r>
            <a:r>
              <a:rPr lang="en-US" dirty="0" err="1"/>
              <a:t>dosis</a:t>
            </a:r>
            <a:r>
              <a:rPr lang="en-US" dirty="0"/>
              <a:t> </a:t>
            </a:r>
            <a:r>
              <a:rPr lang="en-US" dirty="0" err="1"/>
              <a:t>alta</a:t>
            </a:r>
            <a:r>
              <a:rPr lang="en-US" dirty="0"/>
              <a:t> de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provocar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sobredosis</a:t>
            </a:r>
            <a:r>
              <a:rPr lang="en-US" dirty="0"/>
              <a:t> y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lenta</a:t>
            </a:r>
            <a:r>
              <a:rPr lang="en-US" dirty="0"/>
              <a:t> la </a:t>
            </a:r>
            <a:r>
              <a:rPr lang="en-US" dirty="0" err="1"/>
              <a:t>respiración</a:t>
            </a:r>
            <a:r>
              <a:rPr lang="en-US" dirty="0"/>
              <a:t> o </a:t>
            </a:r>
            <a:r>
              <a:rPr lang="en-US" dirty="0" err="1"/>
              <a:t>detenerla</a:t>
            </a:r>
            <a:r>
              <a:rPr lang="en-US" dirty="0"/>
              <a:t>, </a:t>
            </a:r>
            <a:r>
              <a:rPr lang="en-US" dirty="0" err="1"/>
              <a:t>causando</a:t>
            </a:r>
            <a:r>
              <a:rPr lang="en-US" dirty="0"/>
              <a:t> a </a:t>
            </a:r>
            <a:r>
              <a:rPr lang="en-US" dirty="0" err="1"/>
              <a:t>veces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la Muerte.</a:t>
            </a:r>
          </a:p>
          <a:p>
            <a:r>
              <a:rPr lang="en-US" dirty="0"/>
              <a:t>Planes para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futuro</a:t>
            </a:r>
            <a:endParaRPr lang="en-US" dirty="0"/>
          </a:p>
          <a:p>
            <a:pPr lvl="1"/>
            <a:r>
              <a:rPr lang="en-US" dirty="0"/>
              <a:t>No </a:t>
            </a:r>
            <a:r>
              <a:rPr lang="en-US" dirty="0" err="1"/>
              <a:t>dejes</a:t>
            </a:r>
            <a:r>
              <a:rPr lang="en-US" dirty="0"/>
              <a:t> que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consumo</a:t>
            </a:r>
            <a:r>
              <a:rPr lang="en-US" dirty="0"/>
              <a:t> de </a:t>
            </a:r>
            <a:r>
              <a:rPr lang="en-US" dirty="0" err="1"/>
              <a:t>drogas</a:t>
            </a:r>
            <a:r>
              <a:rPr lang="en-US" dirty="0"/>
              <a:t> y alcohol </a:t>
            </a:r>
            <a:r>
              <a:rPr lang="en-US" dirty="0" err="1"/>
              <a:t>cambie</a:t>
            </a:r>
            <a:r>
              <a:rPr lang="en-US" dirty="0"/>
              <a:t> o </a:t>
            </a:r>
            <a:r>
              <a:rPr lang="en-US" dirty="0" err="1"/>
              <a:t>controle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planes para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futuro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3873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BA5558B-B4EF-04D5-8547-30A91C2AD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13" r="13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F80CCBF-412A-0362-08DF-F37FE805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307" y="1600200"/>
            <a:ext cx="10326030" cy="1828799"/>
          </a:xfrm>
        </p:spPr>
        <p:txBody>
          <a:bodyPr/>
          <a:lstStyle/>
          <a:p>
            <a:r>
              <a:rPr lang="en-US" dirty="0" err="1"/>
              <a:t>Razones</a:t>
            </a:r>
            <a:r>
              <a:rPr lang="en-US" dirty="0"/>
              <a:t> para no </a:t>
            </a:r>
            <a:r>
              <a:rPr lang="en-US" dirty="0" err="1"/>
              <a:t>abusar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opioids - 2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13AA5-35A1-7B34-5223-68310EA554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Practica</a:t>
            </a:r>
            <a:r>
              <a:rPr lang="en-US" dirty="0"/>
              <a:t> </a:t>
            </a:r>
            <a:r>
              <a:rPr lang="en-US" dirty="0" err="1"/>
              <a:t>actividades</a:t>
            </a:r>
            <a:r>
              <a:rPr lang="en-US" dirty="0"/>
              <a:t> y </a:t>
            </a:r>
            <a:r>
              <a:rPr lang="en-US" dirty="0" err="1"/>
              <a:t>pasatiempos</a:t>
            </a:r>
            <a:endParaRPr lang="en-US" dirty="0"/>
          </a:p>
          <a:p>
            <a:pPr lvl="1"/>
            <a:r>
              <a:rPr lang="en-US" dirty="0" err="1"/>
              <a:t>Participar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actividades</a:t>
            </a:r>
            <a:r>
              <a:rPr lang="en-US" dirty="0"/>
              <a:t> de </a:t>
            </a:r>
            <a:r>
              <a:rPr lang="en-US" dirty="0" err="1"/>
              <a:t>deportes</a:t>
            </a:r>
            <a:r>
              <a:rPr lang="en-US" dirty="0"/>
              <a:t>, </a:t>
            </a:r>
            <a:r>
              <a:rPr lang="en-US" dirty="0" err="1"/>
              <a:t>música</a:t>
            </a:r>
            <a:r>
              <a:rPr lang="en-US" dirty="0"/>
              <a:t>, </a:t>
            </a:r>
            <a:r>
              <a:rPr lang="en-US" dirty="0" err="1"/>
              <a:t>pasatiempos</a:t>
            </a:r>
            <a:r>
              <a:rPr lang="en-US" dirty="0"/>
              <a:t> y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ayudarte</a:t>
            </a:r>
            <a:r>
              <a:rPr lang="en-US" dirty="0"/>
              <a:t> a </a:t>
            </a:r>
            <a:r>
              <a:rPr lang="en-US" dirty="0" err="1"/>
              <a:t>crear</a:t>
            </a:r>
            <a:r>
              <a:rPr lang="en-US" dirty="0"/>
              <a:t> </a:t>
            </a:r>
            <a:r>
              <a:rPr lang="en-US" dirty="0" err="1"/>
              <a:t>amistades</a:t>
            </a:r>
            <a:r>
              <a:rPr lang="en-US" dirty="0"/>
              <a:t>, </a:t>
            </a:r>
            <a:r>
              <a:rPr lang="en-US" dirty="0" err="1"/>
              <a:t>mantenerte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forma, </a:t>
            </a:r>
            <a:r>
              <a:rPr lang="en-US" dirty="0" err="1"/>
              <a:t>entrar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universidad</a:t>
            </a:r>
            <a:r>
              <a:rPr lang="en-US" dirty="0"/>
              <a:t>, </a:t>
            </a:r>
            <a:r>
              <a:rPr lang="en-US" dirty="0" err="1"/>
              <a:t>obtener</a:t>
            </a:r>
            <a:r>
              <a:rPr lang="en-US" dirty="0"/>
              <a:t> </a:t>
            </a:r>
            <a:r>
              <a:rPr lang="en-US" dirty="0" err="1"/>
              <a:t>becas</a:t>
            </a:r>
            <a:r>
              <a:rPr lang="en-US" dirty="0"/>
              <a:t> y </a:t>
            </a:r>
            <a:r>
              <a:rPr lang="en-US" dirty="0" err="1"/>
              <a:t>divertirte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r>
              <a:rPr lang="en-US" dirty="0" err="1"/>
              <a:t>Gastos</a:t>
            </a:r>
            <a:endParaRPr lang="en-US" dirty="0"/>
          </a:p>
          <a:p>
            <a:pPr lvl="1"/>
            <a:r>
              <a:rPr lang="en-US" dirty="0"/>
              <a:t>Las </a:t>
            </a:r>
            <a:r>
              <a:rPr lang="en-US" dirty="0" err="1"/>
              <a:t>drogas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alcohol no solo son </a:t>
            </a:r>
            <a:r>
              <a:rPr lang="en-US" dirty="0" err="1"/>
              <a:t>ilegales</a:t>
            </a:r>
            <a:r>
              <a:rPr lang="en-US" dirty="0"/>
              <a:t> para la </a:t>
            </a:r>
            <a:r>
              <a:rPr lang="en-US" dirty="0" err="1"/>
              <a:t>gente</a:t>
            </a:r>
            <a:r>
              <a:rPr lang="en-US" dirty="0"/>
              <a:t> de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edad</a:t>
            </a:r>
            <a:r>
              <a:rPr lang="en-US" dirty="0"/>
              <a:t>, </a:t>
            </a:r>
            <a:r>
              <a:rPr lang="en-US" dirty="0" err="1"/>
              <a:t>sino</a:t>
            </a:r>
            <a:r>
              <a:rPr lang="en-US" dirty="0"/>
              <a:t> que </a:t>
            </a:r>
            <a:r>
              <a:rPr lang="en-US" dirty="0" err="1"/>
              <a:t>cuestan</a:t>
            </a:r>
            <a:r>
              <a:rPr lang="en-US" dirty="0"/>
              <a:t>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caro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Cuestan</a:t>
            </a:r>
            <a:r>
              <a:rPr lang="en-US" dirty="0"/>
              <a:t> dinero que </a:t>
            </a:r>
            <a:r>
              <a:rPr lang="en-US" dirty="0" err="1"/>
              <a:t>podrías</a:t>
            </a:r>
            <a:r>
              <a:rPr lang="en-US" dirty="0"/>
              <a:t>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ahorrando</a:t>
            </a:r>
            <a:r>
              <a:rPr lang="en-US" dirty="0"/>
              <a:t> o </a:t>
            </a:r>
            <a:r>
              <a:rPr lang="en-US" dirty="0" err="1"/>
              <a:t>gastando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cosas</a:t>
            </a:r>
            <a:r>
              <a:rPr lang="en-US" dirty="0"/>
              <a:t> que </a:t>
            </a:r>
            <a:r>
              <a:rPr lang="en-US" dirty="0" err="1"/>
              <a:t>quieres</a:t>
            </a:r>
            <a:r>
              <a:rPr lang="en-US" dirty="0"/>
              <a:t> o </a:t>
            </a:r>
            <a:r>
              <a:rPr lang="en-US" dirty="0" err="1"/>
              <a:t>necesitas</a:t>
            </a:r>
            <a:r>
              <a:rPr lang="en-US" dirty="0"/>
              <a:t>, o de las que </a:t>
            </a:r>
            <a:r>
              <a:rPr lang="en-US" dirty="0" err="1"/>
              <a:t>disfrutas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080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BD0C4A-247C-BB65-E77A-764E7E6BE0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0EEF46-31A6-A407-B25F-8322D9A9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Medidas</a:t>
            </a:r>
            <a:r>
              <a:rPr lang="en-US" dirty="0"/>
              <a:t> que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tomar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0154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962230-F377-AED9-E456-BA3BF4C6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8190210" y="4543918"/>
            <a:ext cx="10533279" cy="10060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75A1B-9A9C-D017-5984-7805D6C2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Black"/>
              </a:rPr>
              <a:t>Predica</a:t>
            </a:r>
            <a:r>
              <a:rPr lang="en-US" dirty="0">
                <a:latin typeface="Arial Black"/>
              </a:rPr>
              <a:t> con </a:t>
            </a:r>
            <a:r>
              <a:rPr lang="en-US" dirty="0" err="1">
                <a:latin typeface="Arial Black"/>
              </a:rPr>
              <a:t>el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ejemplo</a:t>
            </a:r>
            <a:r>
              <a:rPr lang="en-US" dirty="0">
                <a:latin typeface="Arial Black"/>
              </a:rPr>
              <a:t> - 1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CCB0D-231B-915F-6061-F0F31EE21FE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Si un </a:t>
            </a:r>
            <a:r>
              <a:rPr lang="en-US" sz="3600" dirty="0" err="1">
                <a:solidFill>
                  <a:schemeClr val="accent2"/>
                </a:solidFill>
              </a:rPr>
              <a:t>médico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 err="1">
                <a:solidFill>
                  <a:schemeClr val="accent2"/>
                </a:solidFill>
              </a:rPr>
              <a:t>te</a:t>
            </a:r>
            <a:r>
              <a:rPr lang="en-US" sz="3600" dirty="0">
                <a:solidFill>
                  <a:schemeClr val="accent2"/>
                </a:solidFill>
              </a:rPr>
              <a:t> ha </a:t>
            </a:r>
            <a:r>
              <a:rPr lang="en-US" sz="3600" dirty="0" err="1">
                <a:solidFill>
                  <a:schemeClr val="accent2"/>
                </a:solidFill>
              </a:rPr>
              <a:t>recetado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 err="1">
                <a:solidFill>
                  <a:schemeClr val="accent2"/>
                </a:solidFill>
              </a:rPr>
              <a:t>opioides</a:t>
            </a:r>
            <a:r>
              <a:rPr lang="en-US" sz="3600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E0191-6CF7-416F-089F-E67F6172E1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Toma </a:t>
            </a:r>
            <a:r>
              <a:rPr lang="en-US" dirty="0" err="1"/>
              <a:t>siempre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medicamento</a:t>
            </a:r>
            <a:r>
              <a:rPr lang="en-US" dirty="0"/>
              <a:t> </a:t>
            </a:r>
            <a:r>
              <a:rPr lang="en-US" dirty="0" err="1"/>
              <a:t>exactamente</a:t>
            </a:r>
            <a:r>
              <a:rPr lang="en-US" dirty="0"/>
              <a:t> </a:t>
            </a:r>
            <a:r>
              <a:rPr lang="en-US" dirty="0" err="1"/>
              <a:t>tal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lo </a:t>
            </a:r>
            <a:r>
              <a:rPr lang="en-US" dirty="0" err="1"/>
              <a:t>recetó</a:t>
            </a:r>
            <a:r>
              <a:rPr lang="en-US" dirty="0"/>
              <a:t>.</a:t>
            </a:r>
          </a:p>
          <a:p>
            <a:r>
              <a:rPr lang="en-US" dirty="0" err="1"/>
              <a:t>Nunca</a:t>
            </a:r>
            <a:r>
              <a:rPr lang="en-US" dirty="0"/>
              <a:t> </a:t>
            </a:r>
            <a:r>
              <a:rPr lang="en-US" dirty="0" err="1"/>
              <a:t>aumentes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disminuyas</a:t>
            </a:r>
            <a:r>
              <a:rPr lang="en-US" dirty="0"/>
              <a:t> la </a:t>
            </a:r>
            <a:r>
              <a:rPr lang="en-US" dirty="0" err="1"/>
              <a:t>dosis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dejes</a:t>
            </a:r>
            <a:r>
              <a:rPr lang="en-US" dirty="0"/>
              <a:t> de </a:t>
            </a:r>
            <a:r>
              <a:rPr lang="en-US" dirty="0" err="1"/>
              <a:t>tomar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medicamento</a:t>
            </a:r>
            <a:r>
              <a:rPr lang="en-US" dirty="0"/>
              <a:t> sin antes </a:t>
            </a:r>
            <a:r>
              <a:rPr lang="en-US" dirty="0" err="1"/>
              <a:t>hablar</a:t>
            </a:r>
            <a:r>
              <a:rPr lang="en-US" dirty="0"/>
              <a:t> con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médico</a:t>
            </a:r>
            <a:r>
              <a:rPr lang="en-US" dirty="0"/>
              <a:t>.</a:t>
            </a:r>
          </a:p>
          <a:p>
            <a:r>
              <a:rPr lang="en-US" dirty="0"/>
              <a:t>Guarda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medicamentos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un </a:t>
            </a:r>
            <a:r>
              <a:rPr lang="en-US" dirty="0" err="1"/>
              <a:t>lugar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niños</a:t>
            </a:r>
            <a:r>
              <a:rPr lang="en-US" dirty="0"/>
              <a:t> y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miembros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familia no </a:t>
            </a:r>
            <a:r>
              <a:rPr lang="en-US" dirty="0" err="1"/>
              <a:t>tengan</a:t>
            </a:r>
            <a:r>
              <a:rPr lang="en-US" dirty="0"/>
              <a:t> </a:t>
            </a:r>
            <a:r>
              <a:rPr lang="en-US" dirty="0" err="1"/>
              <a:t>acceso</a:t>
            </a:r>
            <a:r>
              <a:rPr lang="en-US" dirty="0"/>
              <a:t> a </a:t>
            </a:r>
            <a:r>
              <a:rPr lang="en-US" dirty="0" err="1"/>
              <a:t>ellos</a:t>
            </a:r>
            <a:r>
              <a:rPr lang="en-US" dirty="0"/>
              <a:t>.</a:t>
            </a:r>
          </a:p>
          <a:p>
            <a:r>
              <a:rPr lang="en-US" dirty="0"/>
              <a:t>Solo </a:t>
            </a:r>
            <a:r>
              <a:rPr lang="en-US" dirty="0" err="1"/>
              <a:t>toma</a:t>
            </a:r>
            <a:r>
              <a:rPr lang="en-US" dirty="0"/>
              <a:t> las pastillas que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hayan</a:t>
            </a:r>
            <a:r>
              <a:rPr lang="en-US" dirty="0"/>
              <a:t> </a:t>
            </a:r>
            <a:r>
              <a:rPr lang="en-US" dirty="0" err="1"/>
              <a:t>recetado</a:t>
            </a:r>
            <a:r>
              <a:rPr lang="en-US" dirty="0"/>
              <a:t>. Si no </a:t>
            </a:r>
            <a:r>
              <a:rPr lang="en-US" dirty="0" err="1"/>
              <a:t>provienen</a:t>
            </a:r>
            <a:r>
              <a:rPr lang="en-US" dirty="0"/>
              <a:t> de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médico</a:t>
            </a:r>
            <a:r>
              <a:rPr lang="en-US" dirty="0"/>
              <a:t> o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farmacéutico</a:t>
            </a:r>
            <a:r>
              <a:rPr lang="en-US" dirty="0"/>
              <a:t>, no se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garantizar</a:t>
            </a:r>
            <a:r>
              <a:rPr lang="en-US" dirty="0"/>
              <a:t> que </a:t>
            </a:r>
            <a:r>
              <a:rPr lang="en-US" dirty="0" err="1"/>
              <a:t>sean</a:t>
            </a:r>
            <a:r>
              <a:rPr lang="en-US" dirty="0"/>
              <a:t> </a:t>
            </a:r>
            <a:r>
              <a:rPr lang="en-US" dirty="0" err="1"/>
              <a:t>seguras</a:t>
            </a:r>
            <a:r>
              <a:rPr lang="en-US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E9B16-FB31-673E-FA19-076C275CC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625" y="434340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18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962230-F377-AED9-E456-BA3BF4C6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8190210" y="4543918"/>
            <a:ext cx="10533279" cy="10060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75A1B-9A9C-D017-5984-7805D6C2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Black"/>
              </a:rPr>
              <a:t>Predica</a:t>
            </a:r>
            <a:r>
              <a:rPr lang="en-US" dirty="0">
                <a:latin typeface="Arial Black"/>
              </a:rPr>
              <a:t> con </a:t>
            </a:r>
            <a:r>
              <a:rPr lang="en-US" dirty="0" err="1">
                <a:latin typeface="Arial Black"/>
              </a:rPr>
              <a:t>el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ejemplo</a:t>
            </a:r>
            <a:r>
              <a:rPr lang="en-US" dirty="0">
                <a:latin typeface="Arial Black"/>
              </a:rPr>
              <a:t> - 2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CCB0D-231B-915F-6061-F0F31EE21FE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/>
                </a:solidFill>
                <a:latin typeface="Arial Black"/>
              </a:rPr>
              <a:t>Tener a la mano </a:t>
            </a:r>
            <a:r>
              <a:rPr lang="en-US" sz="3600" dirty="0" err="1">
                <a:solidFill>
                  <a:schemeClr val="accent2"/>
                </a:solidFill>
                <a:latin typeface="Arial Black"/>
              </a:rPr>
              <a:t>naloxona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 para </a:t>
            </a:r>
            <a:r>
              <a:rPr lang="en-US" sz="3600" dirty="0" err="1">
                <a:solidFill>
                  <a:schemeClr val="accent2"/>
                </a:solidFill>
                <a:latin typeface="Arial Black"/>
              </a:rPr>
              <a:t>revertir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 las </a:t>
            </a:r>
            <a:r>
              <a:rPr lang="en-US" sz="3600" dirty="0" err="1">
                <a:solidFill>
                  <a:schemeClr val="accent2"/>
                </a:solidFill>
                <a:latin typeface="Arial Black"/>
              </a:rPr>
              <a:t>reacciones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 Black"/>
              </a:rPr>
              <a:t>adversas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 o </a:t>
            </a:r>
            <a:r>
              <a:rPr lang="en-US" sz="3600" dirty="0" err="1">
                <a:solidFill>
                  <a:schemeClr val="accent2"/>
                </a:solidFill>
                <a:latin typeface="Arial Black"/>
              </a:rPr>
              <a:t>una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 Black"/>
              </a:rPr>
              <a:t>ingestión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 accidental </a:t>
            </a:r>
            <a:r>
              <a:rPr lang="en-US" sz="3600" dirty="0" err="1">
                <a:solidFill>
                  <a:schemeClr val="accent2"/>
                </a:solidFill>
                <a:latin typeface="Arial Black"/>
              </a:rPr>
              <a:t>puede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 Black"/>
              </a:rPr>
              <a:t>salvar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 la </a:t>
            </a:r>
            <a:r>
              <a:rPr lang="en-US" sz="3600" dirty="0" err="1">
                <a:solidFill>
                  <a:schemeClr val="accent2"/>
                </a:solidFill>
                <a:latin typeface="Arial Black"/>
              </a:rPr>
              <a:t>vida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 de </a:t>
            </a:r>
            <a:r>
              <a:rPr lang="en-US" sz="3600" dirty="0" err="1">
                <a:solidFill>
                  <a:schemeClr val="accent2"/>
                </a:solidFill>
                <a:latin typeface="Arial Black"/>
              </a:rPr>
              <a:t>alguien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E0191-6CF7-416F-089F-E67F6172E1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43600" y="6166681"/>
            <a:ext cx="13487400" cy="6623881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naloxona</a:t>
            </a:r>
            <a:r>
              <a:rPr lang="en-US" dirty="0"/>
              <a:t> </a:t>
            </a:r>
            <a:r>
              <a:rPr lang="en-US" dirty="0" err="1"/>
              <a:t>bloquea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efectos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opioides</a:t>
            </a:r>
            <a:r>
              <a:rPr lang="en-US" dirty="0"/>
              <a:t> y </a:t>
            </a:r>
            <a:r>
              <a:rPr lang="en-US" dirty="0" err="1"/>
              <a:t>revierte</a:t>
            </a:r>
            <a:r>
              <a:rPr lang="en-US" dirty="0"/>
              <a:t> </a:t>
            </a:r>
            <a:r>
              <a:rPr lang="en-US" dirty="0" err="1"/>
              <a:t>rápidamente</a:t>
            </a:r>
            <a:r>
              <a:rPr lang="en-US" dirty="0"/>
              <a:t> la </a:t>
            </a:r>
            <a:r>
              <a:rPr lang="en-US" dirty="0" err="1"/>
              <a:t>sobredosis</a:t>
            </a:r>
            <a:r>
              <a:rPr lang="en-US" dirty="0"/>
              <a:t>.</a:t>
            </a:r>
          </a:p>
          <a:p>
            <a:r>
              <a:rPr lang="en-US" dirty="0"/>
              <a:t>La </a:t>
            </a:r>
            <a:r>
              <a:rPr lang="en-US" dirty="0" err="1"/>
              <a:t>naloxona</a:t>
            </a:r>
            <a:r>
              <a:rPr lang="en-US" dirty="0"/>
              <a:t> </a:t>
            </a:r>
            <a:r>
              <a:rPr lang="en-US" dirty="0" err="1"/>
              <a:t>ayuda</a:t>
            </a:r>
            <a:r>
              <a:rPr lang="en-US" dirty="0"/>
              <a:t> a </a:t>
            </a:r>
            <a:r>
              <a:rPr lang="en-US" dirty="0" err="1"/>
              <a:t>una</a:t>
            </a:r>
            <a:r>
              <a:rPr lang="en-US" dirty="0"/>
              <a:t> persona que </a:t>
            </a:r>
            <a:r>
              <a:rPr lang="en-US" dirty="0" err="1"/>
              <a:t>esté</a:t>
            </a:r>
            <a:r>
              <a:rPr lang="en-US" dirty="0"/>
              <a:t> </a:t>
            </a:r>
            <a:r>
              <a:rPr lang="en-US" dirty="0" err="1"/>
              <a:t>inconsciente</a:t>
            </a:r>
            <a:r>
              <a:rPr lang="en-US" dirty="0"/>
              <a:t> a que </a:t>
            </a:r>
            <a:r>
              <a:rPr lang="en-US" dirty="0" err="1"/>
              <a:t>vuelva</a:t>
            </a:r>
            <a:r>
              <a:rPr lang="en-US" dirty="0"/>
              <a:t> a </a:t>
            </a:r>
            <a:r>
              <a:rPr lang="en-US" dirty="0" err="1"/>
              <a:t>respirar</a:t>
            </a:r>
            <a:r>
              <a:rPr lang="en-US" dirty="0"/>
              <a:t> con </a:t>
            </a:r>
            <a:r>
              <a:rPr lang="en-US" dirty="0" err="1"/>
              <a:t>normalidad</a:t>
            </a:r>
            <a:r>
              <a:rPr lang="en-US" dirty="0"/>
              <a:t>.</a:t>
            </a:r>
          </a:p>
          <a:p>
            <a:r>
              <a:rPr lang="en-US" dirty="0"/>
              <a:t>La </a:t>
            </a:r>
            <a:r>
              <a:rPr lang="en-US" dirty="0" err="1"/>
              <a:t>naloxona</a:t>
            </a:r>
            <a:r>
              <a:rPr lang="en-US" dirty="0"/>
              <a:t> no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ningún</a:t>
            </a:r>
            <a:r>
              <a:rPr lang="en-US" dirty="0"/>
              <a:t> </a:t>
            </a:r>
            <a:r>
              <a:rPr lang="en-US" dirty="0" err="1"/>
              <a:t>efecto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no hay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persona.</a:t>
            </a:r>
          </a:p>
          <a:p>
            <a:r>
              <a:rPr lang="en-US" dirty="0"/>
              <a:t>La </a:t>
            </a:r>
            <a:r>
              <a:rPr lang="en-US" dirty="0" err="1"/>
              <a:t>naloxona</a:t>
            </a:r>
            <a:r>
              <a:rPr lang="en-US" dirty="0"/>
              <a:t> se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comprar</a:t>
            </a:r>
            <a:r>
              <a:rPr lang="en-US" dirty="0"/>
              <a:t> sin </a:t>
            </a:r>
            <a:r>
              <a:rPr lang="en-US" dirty="0" err="1"/>
              <a:t>receta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mayoría</a:t>
            </a:r>
            <a:r>
              <a:rPr lang="en-US" dirty="0"/>
              <a:t> de las </a:t>
            </a:r>
            <a:r>
              <a:rPr lang="en-US" dirty="0" err="1"/>
              <a:t>farmacias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Texas. También se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adquirir</a:t>
            </a:r>
            <a:r>
              <a:rPr lang="en-US" dirty="0"/>
              <a:t> </a:t>
            </a:r>
            <a:r>
              <a:rPr lang="en-US" dirty="0" err="1"/>
              <a:t>gratuitamente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NaloxoneTexas.com</a:t>
            </a:r>
            <a:r>
              <a:rPr lang="en-US" dirty="0"/>
              <a:t>. 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E9B16-FB31-673E-FA19-076C275CC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625" y="434340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39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962230-F377-AED9-E456-BA3BF4C6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8190210" y="4543918"/>
            <a:ext cx="10533279" cy="10060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75A1B-9A9C-D017-5984-7805D6C2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Black"/>
              </a:rPr>
              <a:t>Predica</a:t>
            </a:r>
            <a:r>
              <a:rPr lang="en-US" dirty="0">
                <a:latin typeface="Arial Black"/>
              </a:rPr>
              <a:t> con </a:t>
            </a:r>
            <a:r>
              <a:rPr lang="en-US" dirty="0" err="1">
                <a:latin typeface="Arial Black"/>
              </a:rPr>
              <a:t>el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ejemplo</a:t>
            </a:r>
            <a:r>
              <a:rPr lang="en-US" dirty="0">
                <a:latin typeface="Arial Black"/>
              </a:rPr>
              <a:t> - 3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CCB0D-231B-915F-6061-F0F31EE21FE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/>
                </a:solidFill>
                <a:latin typeface="Arial Black"/>
              </a:rPr>
              <a:t>Explora </a:t>
            </a:r>
            <a:r>
              <a:rPr lang="en-US" sz="3600" dirty="0" err="1">
                <a:solidFill>
                  <a:schemeClr val="accent2"/>
                </a:solidFill>
                <a:latin typeface="Arial Black"/>
              </a:rPr>
              <a:t>nuevas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 Black"/>
              </a:rPr>
              <a:t>formas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 de </a:t>
            </a:r>
            <a:r>
              <a:rPr lang="en-US" sz="3600" dirty="0" err="1">
                <a:solidFill>
                  <a:schemeClr val="accent2"/>
                </a:solidFill>
                <a:latin typeface="Arial Black"/>
              </a:rPr>
              <a:t>lidiar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 con </a:t>
            </a:r>
            <a:r>
              <a:rPr lang="en-US" sz="3600" dirty="0" err="1">
                <a:solidFill>
                  <a:schemeClr val="accent2"/>
                </a:solidFill>
                <a:latin typeface="Arial Black"/>
              </a:rPr>
              <a:t>el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 Black"/>
              </a:rPr>
              <a:t>estrés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E0191-6CF7-416F-089F-E67F6172E1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43600" y="5430982"/>
            <a:ext cx="13487400" cy="6623881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música</a:t>
            </a:r>
            <a:r>
              <a:rPr lang="en-US" dirty="0"/>
              <a:t>, la </a:t>
            </a:r>
            <a:r>
              <a:rPr lang="en-US" dirty="0" err="1"/>
              <a:t>lectura</a:t>
            </a:r>
            <a:r>
              <a:rPr lang="en-US" dirty="0"/>
              <a:t>, la </a:t>
            </a:r>
            <a:r>
              <a:rPr lang="en-US" dirty="0" err="1"/>
              <a:t>expresión</a:t>
            </a:r>
            <a:r>
              <a:rPr lang="en-US" dirty="0"/>
              <a:t> </a:t>
            </a:r>
            <a:r>
              <a:rPr lang="en-US" dirty="0" err="1"/>
              <a:t>escrita</a:t>
            </a:r>
            <a:r>
              <a:rPr lang="en-US" dirty="0"/>
              <a:t>,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arte</a:t>
            </a:r>
            <a:r>
              <a:rPr lang="en-US" dirty="0"/>
              <a:t>, la pintura, la </a:t>
            </a:r>
            <a:r>
              <a:rPr lang="en-US" dirty="0" err="1"/>
              <a:t>costura</a:t>
            </a:r>
            <a:r>
              <a:rPr lang="en-US" dirty="0"/>
              <a:t> y la </a:t>
            </a:r>
            <a:r>
              <a:rPr lang="en-US" dirty="0" err="1"/>
              <a:t>cocina</a:t>
            </a:r>
            <a:r>
              <a:rPr lang="en-US" dirty="0"/>
              <a:t> son buenos </a:t>
            </a:r>
            <a:r>
              <a:rPr lang="en-US" dirty="0" err="1"/>
              <a:t>pasatiempos</a:t>
            </a:r>
            <a:r>
              <a:rPr lang="en-US" dirty="0"/>
              <a:t>.</a:t>
            </a:r>
          </a:p>
          <a:p>
            <a:r>
              <a:rPr lang="en-US" dirty="0"/>
              <a:t>Sal al </a:t>
            </a:r>
            <a:r>
              <a:rPr lang="en-US" dirty="0" err="1"/>
              <a:t>aire</a:t>
            </a:r>
            <a:r>
              <a:rPr lang="en-US" dirty="0"/>
              <a:t> libre, </a:t>
            </a:r>
            <a:r>
              <a:rPr lang="en-US" dirty="0" err="1"/>
              <a:t>pasa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ratos</a:t>
            </a:r>
            <a:r>
              <a:rPr lang="en-US" dirty="0"/>
              <a:t> </a:t>
            </a:r>
            <a:r>
              <a:rPr lang="en-US" dirty="0" err="1"/>
              <a:t>libres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naturaleza</a:t>
            </a:r>
            <a:r>
              <a:rPr lang="en-US" dirty="0"/>
              <a:t>, </a:t>
            </a:r>
            <a:r>
              <a:rPr lang="en-US" dirty="0" err="1"/>
              <a:t>camina</a:t>
            </a:r>
            <a:r>
              <a:rPr lang="en-US" dirty="0"/>
              <a:t> o </a:t>
            </a:r>
            <a:r>
              <a:rPr lang="en-US" dirty="0" err="1"/>
              <a:t>haz</a:t>
            </a:r>
            <a:r>
              <a:rPr lang="en-US" dirty="0"/>
              <a:t> </a:t>
            </a:r>
            <a:r>
              <a:rPr lang="en-US" dirty="0" err="1"/>
              <a:t>ejercicio</a:t>
            </a:r>
            <a:r>
              <a:rPr lang="en-US" dirty="0"/>
              <a:t>.</a:t>
            </a:r>
          </a:p>
          <a:p>
            <a:r>
              <a:rPr lang="en-US" dirty="0" err="1"/>
              <a:t>Platica</a:t>
            </a:r>
            <a:r>
              <a:rPr lang="en-US" dirty="0"/>
              <a:t> con amigos de </a:t>
            </a:r>
            <a:r>
              <a:rPr lang="en-US" dirty="0" err="1"/>
              <a:t>confianza</a:t>
            </a:r>
            <a:r>
              <a:rPr lang="en-US" dirty="0"/>
              <a:t> o </a:t>
            </a:r>
            <a:r>
              <a:rPr lang="en-US" dirty="0" err="1"/>
              <a:t>simplemente</a:t>
            </a:r>
            <a:r>
              <a:rPr lang="en-US" dirty="0"/>
              <a:t> </a:t>
            </a:r>
            <a:r>
              <a:rPr lang="en-US" dirty="0" err="1"/>
              <a:t>disfruta</a:t>
            </a:r>
            <a:r>
              <a:rPr lang="en-US" dirty="0"/>
              <a:t> </a:t>
            </a:r>
            <a:r>
              <a:rPr lang="en-US" dirty="0" err="1"/>
              <a:t>estando</a:t>
            </a:r>
            <a:r>
              <a:rPr lang="en-US" dirty="0"/>
              <a:t> solo, </a:t>
            </a:r>
            <a:r>
              <a:rPr lang="en-US" dirty="0" err="1"/>
              <a:t>desconectado</a:t>
            </a:r>
            <a:r>
              <a:rPr lang="en-US" dirty="0"/>
              <a:t> de las redes </a:t>
            </a:r>
            <a:r>
              <a:rPr lang="en-US" dirty="0" err="1"/>
              <a:t>sociales</a:t>
            </a:r>
            <a:r>
              <a:rPr lang="en-US" dirty="0"/>
              <a:t>.</a:t>
            </a:r>
          </a:p>
          <a:p>
            <a:r>
              <a:rPr lang="en-US" dirty="0" err="1"/>
              <a:t>Cuida</a:t>
            </a:r>
            <a:r>
              <a:rPr lang="en-US" dirty="0"/>
              <a:t> las </a:t>
            </a:r>
            <a:r>
              <a:rPr lang="en-US" dirty="0" err="1"/>
              <a:t>plantas</a:t>
            </a:r>
            <a:r>
              <a:rPr lang="en-US" dirty="0"/>
              <a:t>, </a:t>
            </a:r>
            <a:r>
              <a:rPr lang="en-US" dirty="0" err="1"/>
              <a:t>haz</a:t>
            </a:r>
            <a:r>
              <a:rPr lang="en-US" dirty="0"/>
              <a:t> </a:t>
            </a:r>
            <a:r>
              <a:rPr lang="en-US" dirty="0" err="1"/>
              <a:t>limpieza</a:t>
            </a:r>
            <a:r>
              <a:rPr lang="en-US" dirty="0"/>
              <a:t> u </a:t>
            </a:r>
            <a:r>
              <a:rPr lang="en-US" dirty="0" err="1"/>
              <a:t>ordena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cosas</a:t>
            </a:r>
            <a:r>
              <a:rPr lang="en-US" dirty="0"/>
              <a:t>.</a:t>
            </a:r>
          </a:p>
          <a:p>
            <a:r>
              <a:rPr lang="en-US" dirty="0" err="1"/>
              <a:t>Practica</a:t>
            </a:r>
            <a:r>
              <a:rPr lang="en-US" dirty="0"/>
              <a:t> la </a:t>
            </a:r>
            <a:r>
              <a:rPr lang="en-US" dirty="0" err="1"/>
              <a:t>oración</a:t>
            </a:r>
            <a:r>
              <a:rPr lang="en-US" dirty="0"/>
              <a:t>, la </a:t>
            </a:r>
            <a:r>
              <a:rPr lang="en-US" dirty="0" err="1"/>
              <a:t>meditación</a:t>
            </a:r>
            <a:r>
              <a:rPr lang="en-US" dirty="0"/>
              <a:t> o </a:t>
            </a:r>
            <a:r>
              <a:rPr lang="en-US" dirty="0" err="1"/>
              <a:t>crea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grabaciones</a:t>
            </a:r>
            <a:r>
              <a:rPr lang="en-US" dirty="0"/>
              <a:t> de </a:t>
            </a:r>
            <a:r>
              <a:rPr lang="en-US" dirty="0" err="1"/>
              <a:t>temas</a:t>
            </a:r>
            <a:r>
              <a:rPr lang="en-US" dirty="0"/>
              <a:t> para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bienestar</a:t>
            </a:r>
            <a:r>
              <a:rPr lang="en-US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E9B16-FB31-673E-FA19-076C275CC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625" y="434340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12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BEF0796-5542-294E-A101-4D1CB6D64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8190210" y="4543918"/>
            <a:ext cx="10533279" cy="10060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02825B-603D-B8E9-EA9A-97595076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Black"/>
              </a:rPr>
              <a:t>Predica</a:t>
            </a:r>
            <a:r>
              <a:rPr lang="en-US" dirty="0">
                <a:latin typeface="Arial Black"/>
              </a:rPr>
              <a:t> con </a:t>
            </a:r>
            <a:r>
              <a:rPr lang="en-US" dirty="0" err="1">
                <a:latin typeface="Arial Black"/>
              </a:rPr>
              <a:t>el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ejemplo</a:t>
            </a:r>
            <a:r>
              <a:rPr lang="en-US" dirty="0">
                <a:latin typeface="Arial Black"/>
              </a:rPr>
              <a:t> - 4</a:t>
            </a:r>
            <a:endParaRPr lang="en-US" sz="8000" dirty="0">
              <a:latin typeface="Arial Black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83578-BF51-7591-4D5C-B276C4EFE0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43600" y="4114800"/>
            <a:ext cx="13487400" cy="1143000"/>
          </a:xfrm>
        </p:spPr>
        <p:txBody>
          <a:bodyPr/>
          <a:lstStyle/>
          <a:p>
            <a:r>
              <a:rPr lang="en-US" b="0" dirty="0">
                <a:solidFill>
                  <a:schemeClr val="accent2"/>
                </a:solidFill>
                <a:latin typeface="Arial Black"/>
              </a:rPr>
              <a:t>Crea </a:t>
            </a:r>
            <a:r>
              <a:rPr lang="en-US" b="0" dirty="0" err="1">
                <a:solidFill>
                  <a:schemeClr val="accent2"/>
                </a:solidFill>
                <a:latin typeface="Arial Black"/>
              </a:rPr>
              <a:t>tu</a:t>
            </a:r>
            <a:r>
              <a:rPr lang="en-US" b="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Arial Black"/>
              </a:rPr>
              <a:t>propio</a:t>
            </a:r>
            <a:r>
              <a:rPr lang="en-US" b="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Arial Black"/>
              </a:rPr>
              <a:t>compromiso</a:t>
            </a:r>
            <a:r>
              <a:rPr lang="en-US" b="0" dirty="0">
                <a:solidFill>
                  <a:schemeClr val="accent2"/>
                </a:solidFill>
                <a:latin typeface="Arial Black"/>
              </a:rPr>
              <a:t> personal de no </a:t>
            </a:r>
            <a:r>
              <a:rPr lang="en-US" b="0" dirty="0" err="1">
                <a:solidFill>
                  <a:schemeClr val="accent2"/>
                </a:solidFill>
                <a:latin typeface="Arial Black"/>
              </a:rPr>
              <a:t>abusar</a:t>
            </a:r>
            <a:r>
              <a:rPr lang="en-US" b="0" dirty="0">
                <a:solidFill>
                  <a:schemeClr val="accent2"/>
                </a:solidFill>
                <a:latin typeface="Arial Black"/>
              </a:rPr>
              <a:t> de </a:t>
            </a:r>
            <a:br>
              <a:rPr lang="en-US" b="0" dirty="0">
                <a:solidFill>
                  <a:schemeClr val="accent2"/>
                </a:solidFill>
                <a:latin typeface="Arial Black"/>
              </a:rPr>
            </a:br>
            <a:r>
              <a:rPr lang="en-US" b="0" dirty="0" err="1">
                <a:solidFill>
                  <a:schemeClr val="accent2"/>
                </a:solidFill>
                <a:latin typeface="Arial Black"/>
              </a:rPr>
              <a:t>los</a:t>
            </a:r>
            <a:r>
              <a:rPr lang="en-US" b="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Arial Black"/>
              </a:rPr>
              <a:t>opioides</a:t>
            </a:r>
            <a:endParaRPr lang="en-US" b="0" dirty="0">
              <a:solidFill>
                <a:schemeClr val="accent2"/>
              </a:solidFill>
              <a:latin typeface="Arial Black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BA369-BCF2-4222-4AC9-AA21FEB26C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43600" y="5143704"/>
            <a:ext cx="13487400" cy="2743200"/>
          </a:xfrm>
        </p:spPr>
        <p:txBody>
          <a:bodyPr/>
          <a:lstStyle/>
          <a:p>
            <a:r>
              <a:rPr lang="en-US" dirty="0"/>
              <a:t>Habla con </a:t>
            </a:r>
            <a:r>
              <a:rPr lang="en-US" dirty="0" err="1"/>
              <a:t>tus</a:t>
            </a:r>
            <a:r>
              <a:rPr lang="en-US" dirty="0"/>
              <a:t> amigos y </a:t>
            </a:r>
            <a:r>
              <a:rPr lang="en-US" dirty="0" err="1"/>
              <a:t>motívalos</a:t>
            </a:r>
            <a:r>
              <a:rPr lang="en-US" dirty="0"/>
              <a:t> a no </a:t>
            </a:r>
            <a:r>
              <a:rPr lang="en-US" dirty="0" err="1"/>
              <a:t>consumir</a:t>
            </a:r>
            <a:r>
              <a:rPr lang="en-US" dirty="0"/>
              <a:t> </a:t>
            </a:r>
            <a:r>
              <a:rPr lang="en-US" dirty="0" err="1"/>
              <a:t>indebidamente</a:t>
            </a:r>
            <a:r>
              <a:rPr lang="en-US" dirty="0"/>
              <a:t> </a:t>
            </a:r>
            <a:r>
              <a:rPr lang="en-US" dirty="0" err="1"/>
              <a:t>opioides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tratarlo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otra</a:t>
            </a:r>
            <a:r>
              <a:rPr lang="en-US" dirty="0"/>
              <a:t> </a:t>
            </a:r>
            <a:r>
              <a:rPr lang="en-US" dirty="0" err="1"/>
              <a:t>conversación</a:t>
            </a:r>
            <a:r>
              <a:rPr lang="en-US" dirty="0"/>
              <a:t> que </a:t>
            </a:r>
            <a:r>
              <a:rPr lang="en-US" dirty="0" err="1"/>
              <a:t>tendrías</a:t>
            </a:r>
            <a:r>
              <a:rPr lang="en-US" dirty="0"/>
              <a:t> con </a:t>
            </a:r>
            <a:r>
              <a:rPr lang="en-US" dirty="0" err="1"/>
              <a:t>ellos</a:t>
            </a:r>
            <a:r>
              <a:rPr lang="en-US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82B55-F4E9-871C-713C-D0C0512A4A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3600" y="8686801"/>
            <a:ext cx="13487400" cy="685530"/>
          </a:xfrm>
        </p:spPr>
        <p:txBody>
          <a:bodyPr/>
          <a:lstStyle/>
          <a:p>
            <a:r>
              <a:rPr lang="en-US" spc="0" dirty="0" err="1">
                <a:solidFill>
                  <a:schemeClr val="accent2"/>
                </a:solidFill>
                <a:latin typeface="Arial Black"/>
              </a:rPr>
              <a:t>Infórmate</a:t>
            </a:r>
            <a:r>
              <a:rPr lang="en-US" spc="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pc="0" dirty="0" err="1">
                <a:solidFill>
                  <a:schemeClr val="accent2"/>
                </a:solidFill>
                <a:latin typeface="Arial Black"/>
              </a:rPr>
              <a:t>todo</a:t>
            </a:r>
            <a:r>
              <a:rPr lang="en-US" spc="0" dirty="0">
                <a:solidFill>
                  <a:schemeClr val="accent2"/>
                </a:solidFill>
                <a:latin typeface="Arial Black"/>
              </a:rPr>
              <a:t> lo que </a:t>
            </a:r>
            <a:r>
              <a:rPr lang="en-US" spc="0" dirty="0" err="1">
                <a:solidFill>
                  <a:schemeClr val="accent2"/>
                </a:solidFill>
                <a:latin typeface="Arial Black"/>
              </a:rPr>
              <a:t>puedas</a:t>
            </a:r>
            <a:r>
              <a:rPr lang="en-US" spc="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pc="0" dirty="0" err="1">
                <a:solidFill>
                  <a:schemeClr val="accent2"/>
                </a:solidFill>
                <a:latin typeface="Arial Black"/>
              </a:rPr>
              <a:t>sobre</a:t>
            </a:r>
            <a:r>
              <a:rPr lang="en-US" spc="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pc="0" dirty="0" err="1">
                <a:solidFill>
                  <a:schemeClr val="accent2"/>
                </a:solidFill>
                <a:latin typeface="Arial Black"/>
              </a:rPr>
              <a:t>los</a:t>
            </a:r>
            <a:r>
              <a:rPr lang="en-US" spc="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pc="0" dirty="0" err="1">
                <a:solidFill>
                  <a:schemeClr val="accent2"/>
                </a:solidFill>
                <a:latin typeface="Arial Black"/>
              </a:rPr>
              <a:t>opioides</a:t>
            </a:r>
            <a:r>
              <a:rPr lang="en-US" spc="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pc="0" dirty="0" err="1">
                <a:solidFill>
                  <a:schemeClr val="accent2"/>
                </a:solidFill>
                <a:latin typeface="Arial Black"/>
              </a:rPr>
              <a:t>recetados</a:t>
            </a:r>
            <a:r>
              <a:rPr lang="en-US" spc="0" dirty="0">
                <a:solidFill>
                  <a:schemeClr val="accent2"/>
                </a:solidFill>
                <a:latin typeface="Arial Black"/>
              </a:rPr>
              <a:t> y las </a:t>
            </a:r>
            <a:r>
              <a:rPr lang="en-US" spc="0" dirty="0" err="1">
                <a:solidFill>
                  <a:schemeClr val="accent2"/>
                </a:solidFill>
                <a:latin typeface="Arial Black"/>
              </a:rPr>
              <a:t>sobredosis</a:t>
            </a:r>
            <a:r>
              <a:rPr lang="en-US" spc="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pc="0" dirty="0" err="1">
                <a:solidFill>
                  <a:schemeClr val="accent2"/>
                </a:solidFill>
                <a:latin typeface="Arial Black"/>
              </a:rPr>
              <a:t>accidentales</a:t>
            </a:r>
            <a:r>
              <a:rPr lang="en-US" spc="0" dirty="0">
                <a:solidFill>
                  <a:schemeClr val="accent2"/>
                </a:solidFill>
                <a:latin typeface="Arial Black"/>
              </a:rPr>
              <a:t> de </a:t>
            </a:r>
            <a:r>
              <a:rPr lang="en-US" spc="0" dirty="0" err="1">
                <a:solidFill>
                  <a:schemeClr val="accent2"/>
                </a:solidFill>
                <a:latin typeface="Arial Black"/>
              </a:rPr>
              <a:t>fentanilo</a:t>
            </a:r>
            <a:endParaRPr lang="en-US" spc="0" dirty="0">
              <a:solidFill>
                <a:schemeClr val="accent2"/>
              </a:solidFill>
              <a:latin typeface="Arial Black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100DA14-8148-77CB-ABFA-668624F6B2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943600" y="9698903"/>
            <a:ext cx="13487400" cy="2043816"/>
          </a:xfrm>
        </p:spPr>
        <p:txBody>
          <a:bodyPr/>
          <a:lstStyle/>
          <a:p>
            <a:pPr marL="456794"/>
            <a:r>
              <a:rPr lang="en-US" b="1" dirty="0">
                <a:hlinkClick r:id="rId4"/>
              </a:rPr>
              <a:t>RespuestaOpioidesTx.org </a:t>
            </a:r>
            <a:endParaRPr lang="en-US" b="1" dirty="0">
              <a:cs typeface="Arial" panose="020B060402020202020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EFFCF8A-B958-F036-3185-E72047F0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668" y="8688811"/>
            <a:ext cx="2043816" cy="20438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C998AB-80B4-E9D6-BA08-1872BC42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14800"/>
            <a:ext cx="2730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55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3B558B-683D-C7DB-57B0-71C5C1875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8190210" y="4543918"/>
            <a:ext cx="10533279" cy="10060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77A407-9F46-D99F-43E7-6AFDAEFE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Black"/>
              </a:rPr>
              <a:t>Predica</a:t>
            </a:r>
            <a:r>
              <a:rPr lang="en-US" dirty="0">
                <a:latin typeface="Arial Black"/>
              </a:rPr>
              <a:t> con </a:t>
            </a:r>
            <a:r>
              <a:rPr lang="en-US" dirty="0" err="1">
                <a:latin typeface="Arial Black"/>
              </a:rPr>
              <a:t>el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ejemplo</a:t>
            </a:r>
            <a:r>
              <a:rPr lang="en-US" dirty="0">
                <a:latin typeface="Arial Black"/>
              </a:rPr>
              <a:t> - 5</a:t>
            </a:r>
            <a:endParaRPr lang="en-US" sz="8000" dirty="0">
              <a:latin typeface="Arial Black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AF8FE-6134-BE9C-6B87-DD2847743EC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43600" y="4114801"/>
            <a:ext cx="12344399" cy="1145758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3600" spc="0" dirty="0" err="1">
                <a:solidFill>
                  <a:schemeClr val="accent2"/>
                </a:solidFill>
                <a:latin typeface="Arial Black"/>
              </a:rPr>
              <a:t>Busca</a:t>
            </a:r>
            <a:r>
              <a:rPr lang="en-US" sz="3600" spc="0" dirty="0">
                <a:solidFill>
                  <a:schemeClr val="accent2"/>
                </a:solidFill>
                <a:latin typeface="Arial Black"/>
              </a:rPr>
              <a:t> a </a:t>
            </a:r>
            <a:r>
              <a:rPr lang="en-US" sz="3600" spc="0" dirty="0" err="1">
                <a:solidFill>
                  <a:schemeClr val="accent2"/>
                </a:solidFill>
                <a:latin typeface="Arial Black"/>
              </a:rPr>
              <a:t>alguien</a:t>
            </a:r>
            <a:r>
              <a:rPr lang="en-US" sz="3600" spc="0" dirty="0">
                <a:solidFill>
                  <a:schemeClr val="accent2"/>
                </a:solidFill>
                <a:latin typeface="Arial Black"/>
              </a:rPr>
              <a:t> con </a:t>
            </a:r>
            <a:r>
              <a:rPr lang="en-US" sz="3600" spc="0" dirty="0" err="1">
                <a:solidFill>
                  <a:schemeClr val="accent2"/>
                </a:solidFill>
                <a:latin typeface="Arial Black"/>
              </a:rPr>
              <a:t>quien</a:t>
            </a:r>
            <a:r>
              <a:rPr lang="en-US" sz="3600" spc="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z="3600" spc="0" dirty="0" err="1">
                <a:solidFill>
                  <a:schemeClr val="accent2"/>
                </a:solidFill>
                <a:latin typeface="Arial Black"/>
              </a:rPr>
              <a:t>puedas</a:t>
            </a:r>
            <a:r>
              <a:rPr lang="en-US" sz="3600" spc="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z="3600" spc="0" dirty="0" err="1">
                <a:solidFill>
                  <a:schemeClr val="accent2"/>
                </a:solidFill>
                <a:latin typeface="Arial Black"/>
              </a:rPr>
              <a:t>hablar</a:t>
            </a:r>
            <a:r>
              <a:rPr lang="en-US" sz="3600" spc="0" dirty="0">
                <a:solidFill>
                  <a:schemeClr val="accent2"/>
                </a:solidFill>
                <a:latin typeface="Arial Black"/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8E38F-6761-DF80-BCAD-6D1F3B3513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43599" y="5160203"/>
            <a:ext cx="12246611" cy="2286001"/>
          </a:xfrm>
        </p:spPr>
        <p:txBody>
          <a:bodyPr/>
          <a:lstStyle/>
          <a:p>
            <a:r>
              <a:rPr lang="en-US" dirty="0"/>
              <a:t>• </a:t>
            </a:r>
            <a:r>
              <a:rPr lang="en-US" dirty="0" err="1"/>
              <a:t>Apoyarte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personas </a:t>
            </a:r>
            <a:r>
              <a:rPr lang="en-US" dirty="0" err="1"/>
              <a:t>adultas</a:t>
            </a:r>
            <a:r>
              <a:rPr lang="en-US" dirty="0"/>
              <a:t> de </a:t>
            </a:r>
            <a:r>
              <a:rPr lang="en-US" dirty="0" err="1"/>
              <a:t>confianza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ayudarte</a:t>
            </a:r>
            <a:r>
              <a:rPr lang="en-US" dirty="0"/>
              <a:t> a </a:t>
            </a:r>
            <a:r>
              <a:rPr lang="en-US" dirty="0" err="1"/>
              <a:t>manejar</a:t>
            </a:r>
            <a:r>
              <a:rPr lang="en-US" dirty="0"/>
              <a:t> </a:t>
            </a:r>
            <a:r>
              <a:rPr lang="en-US" dirty="0" err="1"/>
              <a:t>situaciones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que:</a:t>
            </a:r>
          </a:p>
          <a:p>
            <a:pPr marL="1370965" lvl="1"/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sientas</a:t>
            </a:r>
            <a:r>
              <a:rPr lang="en-US" dirty="0"/>
              <a:t> </a:t>
            </a:r>
            <a:r>
              <a:rPr lang="en-US" dirty="0" err="1"/>
              <a:t>tentado</a:t>
            </a:r>
            <a:r>
              <a:rPr lang="en-US" dirty="0"/>
              <a:t> o </a:t>
            </a:r>
            <a:r>
              <a:rPr lang="en-US" dirty="0" err="1"/>
              <a:t>presionado</a:t>
            </a:r>
            <a:r>
              <a:rPr lang="en-US" dirty="0"/>
              <a:t> a </a:t>
            </a:r>
            <a:r>
              <a:rPr lang="en-US" dirty="0" err="1"/>
              <a:t>consumir</a:t>
            </a:r>
            <a:r>
              <a:rPr lang="en-US" dirty="0"/>
              <a:t> </a:t>
            </a:r>
            <a:r>
              <a:rPr lang="en-US" dirty="0" err="1"/>
              <a:t>indebidamente</a:t>
            </a:r>
            <a:r>
              <a:rPr lang="en-US" dirty="0"/>
              <a:t> </a:t>
            </a:r>
            <a:r>
              <a:rPr lang="en-US" dirty="0" err="1"/>
              <a:t>opioides</a:t>
            </a:r>
            <a:endParaRPr lang="en-US" dirty="0"/>
          </a:p>
          <a:p>
            <a:pPr marL="1370965" lvl="1"/>
            <a:r>
              <a:rPr lang="en-US" dirty="0" err="1"/>
              <a:t>Estés</a:t>
            </a:r>
            <a:r>
              <a:rPr lang="en-US" dirty="0"/>
              <a:t> </a:t>
            </a:r>
            <a:r>
              <a:rPr lang="en-US" dirty="0" err="1"/>
              <a:t>batallando</a:t>
            </a:r>
            <a:r>
              <a:rPr lang="en-US" dirty="0"/>
              <a:t> contra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consumo</a:t>
            </a:r>
            <a:r>
              <a:rPr lang="en-US" dirty="0"/>
              <a:t> </a:t>
            </a:r>
            <a:r>
              <a:rPr lang="en-US" dirty="0" err="1"/>
              <a:t>indebido</a:t>
            </a:r>
            <a:r>
              <a:rPr lang="en-US" dirty="0"/>
              <a:t> de </a:t>
            </a:r>
            <a:r>
              <a:rPr lang="en-US" dirty="0" err="1"/>
              <a:t>opioides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66FAA6F-8DC0-072F-E4E6-4979F1677055}"/>
              </a:ext>
            </a:extLst>
          </p:cNvPr>
          <p:cNvSpPr txBox="1">
            <a:spLocks/>
          </p:cNvSpPr>
          <p:nvPr/>
        </p:nvSpPr>
        <p:spPr>
          <a:xfrm>
            <a:off x="6019779" y="7758698"/>
            <a:ext cx="13411220" cy="259053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3600" b="1" dirty="0" err="1">
                <a:solidFill>
                  <a:schemeClr val="accent2"/>
                </a:solidFill>
                <a:latin typeface="Arial Black"/>
                <a:ea typeface="+mn-lt"/>
                <a:cs typeface="+mn-lt"/>
              </a:rPr>
              <a:t>Busca</a:t>
            </a:r>
            <a:r>
              <a:rPr lang="en-US" sz="3600" b="1" dirty="0">
                <a:solidFill>
                  <a:schemeClr val="accent2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Arial Black"/>
                <a:ea typeface="+mn-lt"/>
                <a:cs typeface="+mn-lt"/>
              </a:rPr>
              <a:t>ayuda</a:t>
            </a:r>
            <a:r>
              <a:rPr lang="en-US" sz="3600" b="1" dirty="0">
                <a:solidFill>
                  <a:schemeClr val="accent2"/>
                </a:solidFill>
                <a:latin typeface="Arial Black"/>
                <a:ea typeface="+mn-lt"/>
                <a:cs typeface="+mn-lt"/>
              </a:rPr>
              <a:t>.</a:t>
            </a:r>
          </a:p>
          <a:p>
            <a:pPr marL="457200" indent="-457200">
              <a:lnSpc>
                <a:spcPct val="125000"/>
              </a:lnSpc>
              <a:buChar char="•"/>
            </a:pPr>
            <a:r>
              <a:rPr lang="en-US" dirty="0">
                <a:cs typeface="Arial"/>
              </a:rPr>
              <a:t>No </a:t>
            </a:r>
            <a:r>
              <a:rPr lang="en-US" dirty="0" err="1">
                <a:cs typeface="Arial"/>
              </a:rPr>
              <a:t>siempre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podemos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controlar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el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estrés</a:t>
            </a:r>
            <a:r>
              <a:rPr lang="en-US" dirty="0">
                <a:cs typeface="Arial"/>
              </a:rPr>
              <a:t> que </a:t>
            </a:r>
            <a:r>
              <a:rPr lang="en-US" dirty="0" err="1">
                <a:cs typeface="Arial"/>
              </a:rPr>
              <a:t>experimentamos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en</a:t>
            </a:r>
            <a:r>
              <a:rPr lang="en-US" dirty="0">
                <a:cs typeface="Arial"/>
              </a:rPr>
              <a:t> la </a:t>
            </a:r>
            <a:r>
              <a:rPr lang="en-US" dirty="0" err="1">
                <a:cs typeface="Arial"/>
              </a:rPr>
              <a:t>vida</a:t>
            </a:r>
            <a:r>
              <a:rPr lang="en-US" dirty="0">
                <a:cs typeface="Arial"/>
              </a:rPr>
              <a:t>, </a:t>
            </a:r>
            <a:r>
              <a:rPr lang="en-US" dirty="0" err="1">
                <a:cs typeface="Arial"/>
              </a:rPr>
              <a:t>pero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podemos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buscar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ayuda</a:t>
            </a:r>
            <a:r>
              <a:rPr lang="en-US" dirty="0">
                <a:cs typeface="Arial"/>
              </a:rPr>
              <a:t> para </a:t>
            </a:r>
            <a:r>
              <a:rPr lang="en-US" dirty="0" err="1">
                <a:cs typeface="Arial"/>
              </a:rPr>
              <a:t>manejarlo</a:t>
            </a:r>
            <a:r>
              <a:rPr lang="en-US" dirty="0">
                <a:cs typeface="Arial"/>
              </a:rPr>
              <a:t>. </a:t>
            </a:r>
            <a:r>
              <a:rPr lang="en-US" dirty="0" err="1">
                <a:cs typeface="Arial"/>
              </a:rPr>
              <a:t>Puedes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buscar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recursos</a:t>
            </a:r>
            <a:r>
              <a:rPr lang="en-US" dirty="0">
                <a:cs typeface="Arial"/>
              </a:rPr>
              <a:t> que </a:t>
            </a:r>
            <a:r>
              <a:rPr lang="en-US" dirty="0" err="1">
                <a:cs typeface="Arial"/>
              </a:rPr>
              <a:t>te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ayuden</a:t>
            </a:r>
            <a:r>
              <a:rPr lang="en-US" dirty="0">
                <a:cs typeface="Arial"/>
              </a:rPr>
              <a:t> a </a:t>
            </a:r>
            <a:r>
              <a:rPr lang="en-US" dirty="0" err="1">
                <a:cs typeface="Arial"/>
              </a:rPr>
              <a:t>lidiar</a:t>
            </a:r>
            <a:r>
              <a:rPr lang="en-US" dirty="0">
                <a:cs typeface="Arial"/>
              </a:rPr>
              <a:t> con </a:t>
            </a:r>
            <a:r>
              <a:rPr lang="en-US" dirty="0" err="1">
                <a:cs typeface="Arial"/>
              </a:rPr>
              <a:t>el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estrés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en</a:t>
            </a:r>
            <a:r>
              <a:rPr lang="en-US" dirty="0">
                <a:cs typeface="Arial"/>
              </a:rPr>
              <a:t> </a:t>
            </a:r>
            <a:r>
              <a:rPr lang="en-US" dirty="0">
                <a:cs typeface="Arial"/>
                <a:hlinkClick r:id="rId3"/>
              </a:rPr>
              <a:t>hhs.texas.gov/check-in. </a:t>
            </a:r>
            <a:endParaRPr lang="en-US" dirty="0"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E3BF8-B687-F428-21D2-917062FC7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625" y="4114801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71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68B8A-6003-8D63-6ACA-D0A3B84B4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E99A9-B33E-D468-C2A2-ED47DE72F3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La crisis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Texas</a:t>
            </a:r>
          </a:p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son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opioides</a:t>
            </a:r>
            <a:r>
              <a:rPr lang="en-US" dirty="0"/>
              <a:t>?</a:t>
            </a:r>
          </a:p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riesgos</a:t>
            </a:r>
            <a:r>
              <a:rPr lang="en-US" dirty="0"/>
              <a:t> </a:t>
            </a:r>
            <a:r>
              <a:rPr lang="en-US" dirty="0" err="1"/>
              <a:t>conllevan</a:t>
            </a:r>
            <a:r>
              <a:rPr lang="en-US" dirty="0"/>
              <a:t>?</a:t>
            </a:r>
          </a:p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es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fentanilo</a:t>
            </a:r>
            <a:r>
              <a:rPr lang="en-US" dirty="0"/>
              <a:t>?</a:t>
            </a:r>
          </a:p>
          <a:p>
            <a:r>
              <a:rPr lang="en-US" dirty="0"/>
              <a:t>Las </a:t>
            </a:r>
            <a:r>
              <a:rPr lang="en-US" dirty="0" err="1"/>
              <a:t>razones</a:t>
            </a:r>
            <a:r>
              <a:rPr lang="en-US" dirty="0"/>
              <a:t> para no </a:t>
            </a:r>
            <a:r>
              <a:rPr lang="en-US" dirty="0" err="1"/>
              <a:t>consumir</a:t>
            </a:r>
            <a:r>
              <a:rPr lang="en-US" dirty="0"/>
              <a:t> </a:t>
            </a:r>
            <a:r>
              <a:rPr lang="en-US" dirty="0" err="1"/>
              <a:t>opioides</a:t>
            </a:r>
            <a:endParaRPr lang="en-US" dirty="0"/>
          </a:p>
          <a:p>
            <a:r>
              <a:rPr lang="en-US" dirty="0" err="1"/>
              <a:t>Medidas</a:t>
            </a:r>
            <a:r>
              <a:rPr lang="en-US" dirty="0"/>
              <a:t> que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tomar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265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9F7B-3DD9-97D1-1370-5C467108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406009"/>
            <a:ext cx="20574000" cy="3657600"/>
          </a:xfrm>
        </p:spPr>
        <p:txBody>
          <a:bodyPr/>
          <a:lstStyle/>
          <a:p>
            <a:r>
              <a:rPr lang="en-US" sz="7200" dirty="0" err="1"/>
              <a:t>Porque</a:t>
            </a:r>
            <a:r>
              <a:rPr lang="en-US" sz="7200" dirty="0"/>
              <a:t> </a:t>
            </a:r>
            <a:r>
              <a:rPr lang="en-US" sz="7200" dirty="0" err="1"/>
              <a:t>te</a:t>
            </a:r>
            <a:r>
              <a:rPr lang="en-US" sz="7200" dirty="0"/>
              <a:t> </a:t>
            </a:r>
            <a:r>
              <a:rPr lang="en-US" sz="7200" dirty="0" err="1"/>
              <a:t>respetas</a:t>
            </a:r>
            <a:r>
              <a:rPr lang="en-US" sz="7200" dirty="0"/>
              <a:t> a </a:t>
            </a:r>
            <a:r>
              <a:rPr lang="en-US" sz="7200" dirty="0" err="1"/>
              <a:t>ti</a:t>
            </a:r>
            <a:r>
              <a:rPr lang="en-US" sz="7200" dirty="0"/>
              <a:t> </a:t>
            </a:r>
            <a:r>
              <a:rPr lang="en-US" sz="7200" dirty="0" err="1"/>
              <a:t>mismo</a:t>
            </a:r>
            <a:r>
              <a:rPr lang="en-US" sz="7200" dirty="0"/>
              <a:t>, </a:t>
            </a:r>
            <a:br>
              <a:rPr lang="en-US" sz="7200" dirty="0"/>
            </a:br>
            <a:r>
              <a:rPr lang="en-US" sz="7200" dirty="0" err="1"/>
              <a:t>tomas</a:t>
            </a:r>
            <a:r>
              <a:rPr lang="en-US" sz="7200" dirty="0"/>
              <a:t> las </a:t>
            </a:r>
            <a:r>
              <a:rPr lang="en-US" sz="7200" dirty="0" err="1"/>
              <a:t>decisiones</a:t>
            </a:r>
            <a:r>
              <a:rPr lang="en-US" sz="7200" dirty="0"/>
              <a:t> que </a:t>
            </a:r>
            <a:r>
              <a:rPr lang="en-US" sz="7200" dirty="0" err="1"/>
              <a:t>sean</a:t>
            </a:r>
            <a:r>
              <a:rPr lang="en-US" sz="7200" dirty="0"/>
              <a:t> las </a:t>
            </a:r>
            <a:r>
              <a:rPr lang="en-US" sz="7200" dirty="0" err="1"/>
              <a:t>mejores</a:t>
            </a:r>
            <a:r>
              <a:rPr lang="en-US" sz="7200" dirty="0"/>
              <a:t> para </a:t>
            </a:r>
            <a:r>
              <a:rPr lang="en-US" sz="7200" dirty="0" err="1"/>
              <a:t>ti</a:t>
            </a:r>
            <a:r>
              <a:rPr lang="en-US" sz="7200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04ED6-DE0B-AFDE-FE3B-E5F18390FE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59225" y="8481390"/>
            <a:ext cx="16459200" cy="1981202"/>
          </a:xfrm>
        </p:spPr>
        <p:txBody>
          <a:bodyPr>
            <a:noAutofit/>
          </a:bodyPr>
          <a:lstStyle/>
          <a:p>
            <a:r>
              <a:rPr lang="en-US" sz="3200" dirty="0"/>
              <a:t>Ten </a:t>
            </a:r>
            <a:r>
              <a:rPr lang="en-US" sz="3200" dirty="0" err="1"/>
              <a:t>confianza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ti</a:t>
            </a:r>
            <a:r>
              <a:rPr lang="en-US" sz="3200" dirty="0"/>
              <a:t> </a:t>
            </a:r>
            <a:r>
              <a:rPr lang="en-US" sz="3200" dirty="0" err="1"/>
              <a:t>mismo</a:t>
            </a:r>
            <a:r>
              <a:rPr lang="en-US" sz="3200" dirty="0"/>
              <a:t> y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tu</a:t>
            </a:r>
            <a:r>
              <a:rPr lang="en-US" sz="3200" dirty="0"/>
              <a:t> </a:t>
            </a:r>
            <a:r>
              <a:rPr lang="en-US" sz="3200" dirty="0" err="1"/>
              <a:t>decisión</a:t>
            </a:r>
            <a:r>
              <a:rPr lang="en-US" sz="3200" dirty="0"/>
              <a:t> de no </a:t>
            </a:r>
            <a:r>
              <a:rPr lang="en-US" sz="3200" dirty="0" err="1"/>
              <a:t>consumir</a:t>
            </a:r>
            <a:r>
              <a:rPr lang="en-US" sz="3200" dirty="0"/>
              <a:t> </a:t>
            </a:r>
            <a:r>
              <a:rPr lang="en-US" sz="3200" dirty="0" err="1"/>
              <a:t>drogas</a:t>
            </a:r>
            <a:r>
              <a:rPr lang="en-US" sz="3200" dirty="0"/>
              <a:t> </a:t>
            </a:r>
            <a:r>
              <a:rPr lang="en-US" sz="3200" dirty="0" err="1"/>
              <a:t>ni</a:t>
            </a:r>
            <a:r>
              <a:rPr lang="en-US" sz="3200" dirty="0"/>
              <a:t> alcohol.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8AB27-87BB-7CFE-9556-A51F755CB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28800" y="11430000"/>
            <a:ext cx="20574000" cy="701675"/>
          </a:xfrm>
        </p:spPr>
        <p:txBody>
          <a:bodyPr/>
          <a:lstStyle/>
          <a:p>
            <a:r>
              <a:rPr lang="en-US" dirty="0" err="1"/>
              <a:t>Credenciales</a:t>
            </a:r>
            <a:r>
              <a:rPr lang="en-US" dirty="0"/>
              <a:t> del </a:t>
            </a:r>
            <a:r>
              <a:rPr lang="en-US" dirty="0" err="1"/>
              <a:t>presentador</a:t>
            </a:r>
            <a:r>
              <a:rPr lang="en-US" dirty="0"/>
              <a:t> e </a:t>
            </a:r>
            <a:r>
              <a:rPr lang="en-US" dirty="0" err="1"/>
              <a:t>información</a:t>
            </a:r>
            <a:r>
              <a:rPr lang="en-US" dirty="0"/>
              <a:t> de </a:t>
            </a:r>
            <a:r>
              <a:rPr lang="en-US" dirty="0" err="1"/>
              <a:t>contacto</a:t>
            </a:r>
            <a:r>
              <a:rPr lang="en-US" dirty="0"/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E2E1FD-7DD1-316F-6224-53460417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373879" y="7884436"/>
            <a:ext cx="3629891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06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B194B9-1849-81D8-10D9-983AE5C902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30552" y="11658600"/>
            <a:ext cx="20116800" cy="685800"/>
          </a:xfrm>
        </p:spPr>
        <p:txBody>
          <a:bodyPr/>
          <a:lstStyle/>
          <a:p>
            <a:r>
              <a:rPr lang="en-US" dirty="0"/>
              <a:t>PPRI, Texas School Survey of Drug and Alcohol Use, 2022 (</a:t>
            </a:r>
            <a:r>
              <a:rPr lang="en-US" dirty="0" err="1"/>
              <a:t>Encuesta</a:t>
            </a:r>
            <a:r>
              <a:rPr lang="en-US" dirty="0"/>
              <a:t> 2022 del Instituto de </a:t>
            </a:r>
            <a:r>
              <a:rPr lang="en-US" dirty="0" err="1"/>
              <a:t>Investigaciones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Políticas</a:t>
            </a:r>
            <a:r>
              <a:rPr lang="en-US" dirty="0"/>
              <a:t> </a:t>
            </a:r>
            <a:r>
              <a:rPr lang="en-US" dirty="0" err="1"/>
              <a:t>Públicas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consumo</a:t>
            </a:r>
            <a:r>
              <a:rPr lang="en-US" dirty="0"/>
              <a:t> de </a:t>
            </a:r>
            <a:r>
              <a:rPr lang="en-US" dirty="0" err="1"/>
              <a:t>drogas</a:t>
            </a:r>
            <a:r>
              <a:rPr lang="en-US" dirty="0"/>
              <a:t> y alcohol).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C62835-7C03-7A78-AA98-12265CA9D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000" b="0" dirty="0">
                <a:latin typeface="Arial Black"/>
              </a:rPr>
              <a:t> “Casi uno de </a:t>
            </a:r>
            <a:r>
              <a:rPr lang="en-US" sz="9000" b="0" dirty="0" err="1">
                <a:latin typeface="Arial Black"/>
              </a:rPr>
              <a:t>cada</a:t>
            </a:r>
            <a:r>
              <a:rPr lang="en-US" sz="9000" b="0" dirty="0">
                <a:latin typeface="Arial Black"/>
              </a:rPr>
              <a:t> seis </a:t>
            </a:r>
            <a:r>
              <a:rPr lang="en-US" sz="9000" b="0" dirty="0" err="1">
                <a:latin typeface="Arial Black"/>
              </a:rPr>
              <a:t>estudiantes</a:t>
            </a:r>
            <a:r>
              <a:rPr lang="en-US" sz="9000" b="0" dirty="0">
                <a:latin typeface="Arial Black"/>
              </a:rPr>
              <a:t> de </a:t>
            </a:r>
            <a:r>
              <a:rPr lang="en-US" sz="9000" b="0" dirty="0" err="1">
                <a:latin typeface="Arial Black"/>
              </a:rPr>
              <a:t>los</a:t>
            </a:r>
            <a:r>
              <a:rPr lang="en-US" sz="9000" b="0" dirty="0">
                <a:latin typeface="Arial Black"/>
              </a:rPr>
              <a:t> </a:t>
            </a:r>
            <a:r>
              <a:rPr lang="en-US" sz="9000" b="0" dirty="0" err="1">
                <a:latin typeface="Arial Black"/>
              </a:rPr>
              <a:t>grados</a:t>
            </a:r>
            <a:r>
              <a:rPr lang="en-US" sz="9000" b="0" dirty="0">
                <a:latin typeface="Arial Black"/>
              </a:rPr>
              <a:t> 7.º a 12.º </a:t>
            </a:r>
            <a:r>
              <a:rPr lang="en-US" sz="9000" b="0" dirty="0" err="1">
                <a:latin typeface="Arial Black"/>
              </a:rPr>
              <a:t>en</a:t>
            </a:r>
            <a:r>
              <a:rPr lang="en-US" sz="9000" b="0" dirty="0">
                <a:latin typeface="Arial Black"/>
              </a:rPr>
              <a:t> Texas ha </a:t>
            </a:r>
            <a:r>
              <a:rPr lang="en-US" sz="9000" b="0" dirty="0" err="1">
                <a:latin typeface="Arial Black"/>
              </a:rPr>
              <a:t>tomado</a:t>
            </a:r>
            <a:r>
              <a:rPr lang="en-US" sz="9000" b="0" dirty="0">
                <a:latin typeface="Arial Black"/>
              </a:rPr>
              <a:t> </a:t>
            </a:r>
            <a:r>
              <a:rPr lang="en-US" sz="9000" b="0" dirty="0" err="1">
                <a:latin typeface="Arial Black"/>
              </a:rPr>
              <a:t>medicamentos</a:t>
            </a:r>
            <a:r>
              <a:rPr lang="en-US" sz="9000" b="0" dirty="0">
                <a:latin typeface="Arial Black"/>
              </a:rPr>
              <a:t> de </a:t>
            </a:r>
            <a:r>
              <a:rPr lang="en-US" sz="9000" b="0" dirty="0" err="1">
                <a:latin typeface="Arial Black"/>
              </a:rPr>
              <a:t>venta</a:t>
            </a:r>
            <a:r>
              <a:rPr lang="en-US" sz="9000" b="0" dirty="0">
                <a:latin typeface="Arial Black"/>
              </a:rPr>
              <a:t> con </a:t>
            </a:r>
            <a:r>
              <a:rPr lang="en-US" sz="9000" b="0" dirty="0" err="1">
                <a:latin typeface="Arial Black"/>
              </a:rPr>
              <a:t>receta</a:t>
            </a:r>
            <a:r>
              <a:rPr lang="en-US" sz="9000" b="0" dirty="0">
                <a:latin typeface="Arial Black"/>
              </a:rPr>
              <a:t> sin </a:t>
            </a:r>
            <a:r>
              <a:rPr lang="en-US" sz="9000" b="0" dirty="0" err="1">
                <a:latin typeface="Arial Black"/>
              </a:rPr>
              <a:t>tener</a:t>
            </a:r>
            <a:r>
              <a:rPr lang="en-US" sz="9000" b="0" dirty="0">
                <a:latin typeface="Arial Black"/>
              </a:rPr>
              <a:t> </a:t>
            </a:r>
            <a:r>
              <a:rPr lang="en-US" sz="9000" b="0" dirty="0" err="1">
                <a:latin typeface="Arial Black"/>
              </a:rPr>
              <a:t>receta</a:t>
            </a:r>
            <a:r>
              <a:rPr lang="en-US" sz="9000" b="0" dirty="0">
                <a:latin typeface="Arial Black"/>
              </a:rPr>
              <a:t> </a:t>
            </a:r>
            <a:r>
              <a:rPr lang="en-US" sz="9000" b="0" dirty="0" err="1">
                <a:latin typeface="Arial Black"/>
              </a:rPr>
              <a:t>médica</a:t>
            </a:r>
            <a:r>
              <a:rPr lang="en-US" sz="9000" b="0" dirty="0">
                <a:latin typeface="Arial Black"/>
              </a:rPr>
              <a:t>.”</a:t>
            </a:r>
            <a:endParaRPr lang="en-US" sz="9000" dirty="0"/>
          </a:p>
        </p:txBody>
      </p:sp>
    </p:spTree>
    <p:extLst>
      <p:ext uri="{BB962C8B-B14F-4D97-AF65-F5344CB8AC3E}">
        <p14:creationId xmlns:p14="http://schemas.microsoft.com/office/powerpoint/2010/main" val="127707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A7B9D-5DBA-B5C4-1B9D-B408DD9741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AD3FFC-2236-BD40-61FA-A66234F5F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650" y="5029200"/>
            <a:ext cx="11577864" cy="3657600"/>
          </a:xfrm>
        </p:spPr>
        <p:txBody>
          <a:bodyPr/>
          <a:lstStyle/>
          <a:p>
            <a:r>
              <a:rPr lang="en-US" dirty="0"/>
              <a:t>La crisis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Texas</a:t>
            </a:r>
          </a:p>
        </p:txBody>
      </p:sp>
    </p:spTree>
    <p:extLst>
      <p:ext uri="{BB962C8B-B14F-4D97-AF65-F5344CB8AC3E}">
        <p14:creationId xmlns:p14="http://schemas.microsoft.com/office/powerpoint/2010/main" val="691575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E461-CB81-73FD-3155-809405CD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480456"/>
            <a:ext cx="12298164" cy="1981200"/>
          </a:xfrm>
        </p:spPr>
        <p:txBody>
          <a:bodyPr/>
          <a:lstStyle/>
          <a:p>
            <a:r>
              <a:rPr lang="en-US" sz="3500" dirty="0">
                <a:latin typeface="Arial Black"/>
              </a:rPr>
              <a:t>Uno de </a:t>
            </a:r>
            <a:r>
              <a:rPr lang="en-US" sz="3500" dirty="0" err="1">
                <a:latin typeface="Arial Black"/>
              </a:rPr>
              <a:t>cada</a:t>
            </a:r>
            <a:r>
              <a:rPr lang="en-US" sz="3500" dirty="0">
                <a:latin typeface="Arial Black"/>
              </a:rPr>
              <a:t> cuatro </a:t>
            </a:r>
            <a:r>
              <a:rPr lang="en-US" sz="3500" dirty="0" err="1">
                <a:latin typeface="Arial Black"/>
              </a:rPr>
              <a:t>texanos</a:t>
            </a:r>
            <a:r>
              <a:rPr lang="en-US" sz="3500" dirty="0">
                <a:latin typeface="Arial Black"/>
              </a:rPr>
              <a:t> ha </a:t>
            </a:r>
            <a:r>
              <a:rPr lang="en-US" sz="3500" dirty="0" err="1">
                <a:latin typeface="Arial Black"/>
              </a:rPr>
              <a:t>sufrido</a:t>
            </a:r>
            <a:r>
              <a:rPr lang="en-US" sz="3500" dirty="0">
                <a:latin typeface="Arial Black"/>
              </a:rPr>
              <a:t> </a:t>
            </a:r>
            <a:r>
              <a:rPr lang="en-US" sz="3500" dirty="0" err="1">
                <a:latin typeface="Arial Black"/>
              </a:rPr>
              <a:t>una</a:t>
            </a:r>
            <a:r>
              <a:rPr lang="en-US" sz="3500" dirty="0">
                <a:latin typeface="Arial Black"/>
              </a:rPr>
              <a:t> </a:t>
            </a:r>
            <a:r>
              <a:rPr lang="en-US" sz="3500" dirty="0" err="1">
                <a:latin typeface="Arial Black"/>
              </a:rPr>
              <a:t>sobredosis</a:t>
            </a:r>
            <a:r>
              <a:rPr lang="en-US" sz="3500" dirty="0">
                <a:latin typeface="Arial Black"/>
              </a:rPr>
              <a:t> de </a:t>
            </a:r>
            <a:r>
              <a:rPr lang="en-US" sz="3500" dirty="0" err="1">
                <a:latin typeface="Arial Black"/>
              </a:rPr>
              <a:t>opioides</a:t>
            </a:r>
            <a:r>
              <a:rPr lang="en-US" sz="3500" dirty="0">
                <a:latin typeface="Arial Black"/>
              </a:rPr>
              <a:t> (también </a:t>
            </a:r>
            <a:r>
              <a:rPr lang="en-US" sz="3500" dirty="0" err="1">
                <a:latin typeface="Arial Black"/>
              </a:rPr>
              <a:t>conocida</a:t>
            </a:r>
            <a:r>
              <a:rPr lang="en-US" sz="3500" dirty="0">
                <a:latin typeface="Arial Black"/>
              </a:rPr>
              <a:t> </a:t>
            </a:r>
            <a:r>
              <a:rPr lang="en-US" sz="3500" dirty="0" err="1">
                <a:latin typeface="Arial Black"/>
              </a:rPr>
              <a:t>como</a:t>
            </a:r>
            <a:r>
              <a:rPr lang="en-US" sz="3500" dirty="0">
                <a:latin typeface="Arial Black"/>
              </a:rPr>
              <a:t> </a:t>
            </a:r>
            <a:r>
              <a:rPr lang="en-US" sz="3500" dirty="0" err="1">
                <a:latin typeface="Arial Black"/>
              </a:rPr>
              <a:t>intoxicación</a:t>
            </a:r>
            <a:r>
              <a:rPr lang="en-US" sz="3500" dirty="0">
                <a:latin typeface="Arial Black"/>
              </a:rPr>
              <a:t>) o </a:t>
            </a:r>
            <a:r>
              <a:rPr lang="en-US" sz="3500" dirty="0" err="1">
                <a:latin typeface="Arial Black"/>
              </a:rPr>
              <a:t>conoce</a:t>
            </a:r>
            <a:r>
              <a:rPr lang="en-US" sz="3500" dirty="0">
                <a:latin typeface="Arial Black"/>
              </a:rPr>
              <a:t> a </a:t>
            </a:r>
            <a:r>
              <a:rPr lang="en-US" sz="3500" dirty="0" err="1">
                <a:latin typeface="Arial Black"/>
              </a:rPr>
              <a:t>alguien</a:t>
            </a:r>
            <a:r>
              <a:rPr lang="en-US" sz="3500" dirty="0">
                <a:latin typeface="Arial Black"/>
              </a:rPr>
              <a:t> que la ha </a:t>
            </a:r>
            <a:r>
              <a:rPr lang="en-US" sz="3500" dirty="0" err="1">
                <a:latin typeface="Arial Black"/>
              </a:rPr>
              <a:t>sufrido</a:t>
            </a:r>
            <a:r>
              <a:rPr lang="en-US" sz="3500" dirty="0">
                <a:latin typeface="Arial Black"/>
              </a:rPr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6B3938-72B6-BCAE-829B-DC7A374A0F9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71600" y="3461656"/>
            <a:ext cx="12298164" cy="1412632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dirty="0"/>
              <a:t>Los </a:t>
            </a:r>
            <a:r>
              <a:rPr lang="en-US" dirty="0" err="1"/>
              <a:t>cinco</a:t>
            </a:r>
            <a:r>
              <a:rPr lang="en-US" dirty="0"/>
              <a:t> </a:t>
            </a:r>
            <a:r>
              <a:rPr lang="en-US" dirty="0" err="1"/>
              <a:t>principales</a:t>
            </a:r>
            <a:r>
              <a:rPr lang="en-US" dirty="0"/>
              <a:t> </a:t>
            </a:r>
            <a:r>
              <a:rPr lang="en-US" dirty="0" err="1"/>
              <a:t>condados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Texas con </a:t>
            </a:r>
            <a:r>
              <a:rPr lang="en-US" dirty="0" err="1"/>
              <a:t>el</a:t>
            </a:r>
            <a:r>
              <a:rPr lang="en-US" dirty="0"/>
              <a:t> mayor </a:t>
            </a:r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muertes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sobredosis</a:t>
            </a:r>
            <a:r>
              <a:rPr lang="en-US" dirty="0"/>
              <a:t> de </a:t>
            </a:r>
            <a:r>
              <a:rPr lang="en-US" dirty="0" err="1"/>
              <a:t>opioides</a:t>
            </a:r>
            <a:r>
              <a:rPr lang="en-US" dirty="0"/>
              <a:t> a </a:t>
            </a:r>
            <a:r>
              <a:rPr lang="en-US" dirty="0" err="1"/>
              <a:t>partir</a:t>
            </a:r>
            <a:r>
              <a:rPr lang="en-US" dirty="0"/>
              <a:t> de 2022 son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siguientes</a:t>
            </a:r>
            <a:r>
              <a:rPr lang="en-US" dirty="0"/>
              <a:t>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94A06A-B6E5-A703-1AA3-6347B15AA04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71599" y="4702627"/>
            <a:ext cx="12298164" cy="2272677"/>
          </a:xfrm>
        </p:spPr>
        <p:txBody>
          <a:bodyPr>
            <a:normAutofit/>
          </a:bodyPr>
          <a:lstStyle/>
          <a:p>
            <a:pPr lvl="1">
              <a:lnSpc>
                <a:spcPct val="135000"/>
              </a:lnSpc>
            </a:pPr>
            <a:r>
              <a:rPr lang="en-US" dirty="0"/>
              <a:t>Condado de Harris</a:t>
            </a:r>
          </a:p>
          <a:p>
            <a:pPr lvl="1">
              <a:lnSpc>
                <a:spcPct val="135000"/>
              </a:lnSpc>
            </a:pPr>
            <a:r>
              <a:rPr lang="en-US" dirty="0"/>
              <a:t>Condado de Dallas</a:t>
            </a:r>
          </a:p>
          <a:p>
            <a:pPr lvl="1">
              <a:lnSpc>
                <a:spcPct val="135000"/>
              </a:lnSpc>
            </a:pPr>
            <a:r>
              <a:rPr lang="en-US" dirty="0"/>
              <a:t>Condado de Bexar</a:t>
            </a:r>
          </a:p>
          <a:p>
            <a:pPr lvl="1">
              <a:lnSpc>
                <a:spcPct val="135000"/>
              </a:lnSpc>
            </a:pPr>
            <a:r>
              <a:rPr lang="en-US" dirty="0"/>
              <a:t>Condado de Tarrant</a:t>
            </a:r>
          </a:p>
          <a:p>
            <a:pPr lvl="1">
              <a:lnSpc>
                <a:spcPct val="135000"/>
              </a:lnSpc>
            </a:pPr>
            <a:r>
              <a:rPr lang="en-US" dirty="0"/>
              <a:t>Condado de Travis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32C94-DFA8-88BB-C9B8-31935D8642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71600" y="6890656"/>
            <a:ext cx="12298163" cy="5437909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dirty="0"/>
              <a:t>Casi uno de </a:t>
            </a:r>
            <a:r>
              <a:rPr lang="en-US" dirty="0" err="1"/>
              <a:t>cada</a:t>
            </a:r>
            <a:r>
              <a:rPr lang="en-US" dirty="0"/>
              <a:t> seis </a:t>
            </a:r>
            <a:r>
              <a:rPr lang="en-US" dirty="0" err="1"/>
              <a:t>estudiantes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grados</a:t>
            </a:r>
            <a:r>
              <a:rPr lang="en-US" dirty="0"/>
              <a:t> 7.º a 12.º </a:t>
            </a:r>
            <a:r>
              <a:rPr lang="en-US" dirty="0" err="1"/>
              <a:t>en</a:t>
            </a:r>
            <a:r>
              <a:rPr lang="en-US" dirty="0"/>
              <a:t> Texas ha </a:t>
            </a:r>
            <a:r>
              <a:rPr lang="en-US" dirty="0" err="1"/>
              <a:t>tomado</a:t>
            </a:r>
            <a:r>
              <a:rPr lang="en-US" dirty="0"/>
              <a:t> </a:t>
            </a:r>
            <a:r>
              <a:rPr lang="en-US" dirty="0" err="1"/>
              <a:t>medicamentos</a:t>
            </a:r>
            <a:r>
              <a:rPr lang="en-US" dirty="0"/>
              <a:t> de </a:t>
            </a:r>
            <a:r>
              <a:rPr lang="en-US" dirty="0" err="1"/>
              <a:t>venta</a:t>
            </a:r>
            <a:r>
              <a:rPr lang="en-US" dirty="0"/>
              <a:t> con </a:t>
            </a:r>
            <a:r>
              <a:rPr lang="en-US" dirty="0" err="1"/>
              <a:t>receta</a:t>
            </a:r>
            <a:r>
              <a:rPr lang="en-US" dirty="0"/>
              <a:t> sin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receta</a:t>
            </a:r>
            <a:r>
              <a:rPr lang="en-US" dirty="0"/>
              <a:t> </a:t>
            </a:r>
            <a:r>
              <a:rPr lang="en-US" dirty="0" err="1"/>
              <a:t>médica</a:t>
            </a:r>
            <a:r>
              <a:rPr lang="en-US" dirty="0"/>
              <a:t>, </a:t>
            </a:r>
            <a:r>
              <a:rPr lang="en-US" dirty="0" err="1"/>
              <a:t>según</a:t>
            </a:r>
            <a:r>
              <a:rPr lang="en-US" dirty="0"/>
              <a:t> la Comisión de Salud y </a:t>
            </a:r>
            <a:r>
              <a:rPr lang="en-US" dirty="0" err="1"/>
              <a:t>Servicios</a:t>
            </a:r>
            <a:r>
              <a:rPr lang="en-US" dirty="0"/>
              <a:t> Humanos de Texas (HHSC).</a:t>
            </a:r>
          </a:p>
          <a:p>
            <a:pPr>
              <a:lnSpc>
                <a:spcPct val="125000"/>
              </a:lnSpc>
            </a:pPr>
            <a:r>
              <a:rPr lang="en-US" dirty="0"/>
              <a:t>En 2020, </a:t>
            </a:r>
            <a:r>
              <a:rPr lang="en-US" dirty="0" err="1"/>
              <a:t>cerca</a:t>
            </a:r>
            <a:r>
              <a:rPr lang="en-US" dirty="0"/>
              <a:t> de 3,721 </a:t>
            </a:r>
            <a:r>
              <a:rPr lang="en-US" dirty="0" err="1"/>
              <a:t>texanos</a:t>
            </a:r>
            <a:r>
              <a:rPr lang="en-US" dirty="0"/>
              <a:t> </a:t>
            </a:r>
            <a:r>
              <a:rPr lang="en-US" dirty="0" err="1"/>
              <a:t>murieron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sobredosis</a:t>
            </a:r>
            <a:r>
              <a:rPr lang="en-US" dirty="0"/>
              <a:t> de </a:t>
            </a:r>
            <a:r>
              <a:rPr lang="en-US" dirty="0" err="1"/>
              <a:t>drogas</a:t>
            </a:r>
            <a:r>
              <a:rPr lang="en-US" dirty="0"/>
              <a:t>, lo que </a:t>
            </a:r>
            <a:r>
              <a:rPr lang="en-US" dirty="0" err="1"/>
              <a:t>hace</a:t>
            </a:r>
            <a:r>
              <a:rPr lang="en-US" dirty="0"/>
              <a:t> que </a:t>
            </a:r>
            <a:r>
              <a:rPr lang="en-US" dirty="0" err="1"/>
              <a:t>esta</a:t>
            </a:r>
            <a:r>
              <a:rPr lang="en-US" dirty="0"/>
              <a:t> sea </a:t>
            </a:r>
            <a:r>
              <a:rPr lang="en-US" dirty="0" err="1"/>
              <a:t>una</a:t>
            </a:r>
            <a:r>
              <a:rPr lang="en-US" dirty="0"/>
              <a:t> de las </a:t>
            </a:r>
            <a:r>
              <a:rPr lang="en-US" dirty="0" err="1"/>
              <a:t>principales</a:t>
            </a:r>
            <a:r>
              <a:rPr lang="en-US" dirty="0"/>
              <a:t> </a:t>
            </a:r>
            <a:r>
              <a:rPr lang="en-US" dirty="0" err="1"/>
              <a:t>causas</a:t>
            </a:r>
            <a:r>
              <a:rPr lang="en-US" dirty="0"/>
              <a:t> de </a:t>
            </a:r>
            <a:r>
              <a:rPr lang="en-US" dirty="0" err="1"/>
              <a:t>muertes</a:t>
            </a:r>
            <a:r>
              <a:rPr lang="en-US" dirty="0"/>
              <a:t> </a:t>
            </a:r>
            <a:r>
              <a:rPr lang="en-US" dirty="0" err="1"/>
              <a:t>relacionadas</a:t>
            </a:r>
            <a:r>
              <a:rPr lang="en-US" dirty="0"/>
              <a:t> con </a:t>
            </a:r>
            <a:r>
              <a:rPr lang="en-US" dirty="0" err="1"/>
              <a:t>lesiones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Texas, </a:t>
            </a:r>
            <a:r>
              <a:rPr lang="en-US" dirty="0" err="1"/>
              <a:t>según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Departamento Estatal de </a:t>
            </a:r>
            <a:r>
              <a:rPr lang="en-US" dirty="0" err="1"/>
              <a:t>Servicios</a:t>
            </a:r>
            <a:r>
              <a:rPr lang="en-US" dirty="0"/>
              <a:t> de Salud (DSHS). De </a:t>
            </a:r>
            <a:r>
              <a:rPr lang="en-US" dirty="0" err="1"/>
              <a:t>esas</a:t>
            </a:r>
            <a:r>
              <a:rPr lang="en-US" dirty="0"/>
              <a:t> </a:t>
            </a:r>
            <a:r>
              <a:rPr lang="en-US" dirty="0" err="1"/>
              <a:t>muertes</a:t>
            </a:r>
            <a:r>
              <a:rPr lang="en-US" dirty="0"/>
              <a:t>, </a:t>
            </a:r>
            <a:r>
              <a:rPr lang="en-US" dirty="0" err="1"/>
              <a:t>más</a:t>
            </a:r>
            <a:r>
              <a:rPr lang="en-US" dirty="0"/>
              <a:t> del 50% </a:t>
            </a:r>
            <a:r>
              <a:rPr lang="en-US" dirty="0" err="1"/>
              <a:t>fueron</a:t>
            </a:r>
            <a:r>
              <a:rPr lang="en-US" dirty="0"/>
              <a:t> </a:t>
            </a:r>
            <a:r>
              <a:rPr lang="en-US" dirty="0" err="1"/>
              <a:t>causadas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un </a:t>
            </a:r>
            <a:r>
              <a:rPr lang="en-US" dirty="0" err="1"/>
              <a:t>opioide</a:t>
            </a:r>
            <a:r>
              <a:rPr lang="en-US" dirty="0"/>
              <a:t> de </a:t>
            </a:r>
            <a:r>
              <a:rPr lang="en-US" dirty="0" err="1"/>
              <a:t>venta</a:t>
            </a:r>
            <a:r>
              <a:rPr lang="en-US" dirty="0"/>
              <a:t> con </a:t>
            </a:r>
            <a:r>
              <a:rPr lang="en-US" dirty="0" err="1"/>
              <a:t>receta</a:t>
            </a:r>
            <a:r>
              <a:rPr lang="en-US" dirty="0"/>
              <a:t> o </a:t>
            </a:r>
            <a:r>
              <a:rPr lang="en-US" dirty="0" err="1"/>
              <a:t>ilícito</a:t>
            </a:r>
            <a:r>
              <a:rPr lang="en-US" dirty="0"/>
              <a:t>. El </a:t>
            </a:r>
            <a:r>
              <a:rPr lang="en-US" dirty="0" err="1"/>
              <a:t>fentanilo</a:t>
            </a:r>
            <a:r>
              <a:rPr lang="en-US" dirty="0"/>
              <a:t> es la principal causa de </a:t>
            </a:r>
            <a:r>
              <a:rPr lang="en-US" dirty="0" err="1"/>
              <a:t>muertes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sobredosis</a:t>
            </a:r>
            <a:r>
              <a:rPr lang="en-US" dirty="0"/>
              <a:t> de </a:t>
            </a:r>
            <a:r>
              <a:rPr lang="en-US" dirty="0" err="1"/>
              <a:t>opioides</a:t>
            </a:r>
            <a:r>
              <a:rPr lang="en-US" dirty="0"/>
              <a:t>.</a:t>
            </a:r>
          </a:p>
        </p:txBody>
      </p:sp>
      <p:pic>
        <p:nvPicPr>
          <p:cNvPr id="3" name="Picture Placeholder 10" descr="A map of Texas with counties outlined. The top five counties in Texas with the highest counts of opioid overdose deaths as of 2022 highlighted blue.">
            <a:extLst>
              <a:ext uri="{FF2B5EF4-FFF2-40B4-BE49-F238E27FC236}">
                <a16:creationId xmlns:a16="http://schemas.microsoft.com/office/drawing/2014/main" id="{EF341F13-4E5B-20F7-3AF2-2F286A5077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37612" y="1219200"/>
            <a:ext cx="9773920" cy="11277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31885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6492C-93CB-58C5-1983-6CFD627F6B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Consumo</a:t>
            </a:r>
            <a:r>
              <a:rPr lang="en-US" dirty="0"/>
              <a:t> de </a:t>
            </a:r>
            <a:r>
              <a:rPr lang="en-US" dirty="0" err="1"/>
              <a:t>sustancias</a:t>
            </a:r>
            <a:r>
              <a:rPr lang="en-US" dirty="0"/>
              <a:t> entre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jóvenes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Texas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6A31E-11EB-041C-B6A1-B59BE5B64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22" y="2743196"/>
            <a:ext cx="16848457" cy="3200404"/>
          </a:xfrm>
        </p:spPr>
        <p:txBody>
          <a:bodyPr/>
          <a:lstStyle/>
          <a:p>
            <a:r>
              <a:rPr lang="en-US" sz="5000" dirty="0"/>
              <a:t>En 2022, </a:t>
            </a:r>
            <a:r>
              <a:rPr lang="en-US" sz="5000" dirty="0" err="1"/>
              <a:t>estudiantes</a:t>
            </a:r>
            <a:r>
              <a:rPr lang="en-US" sz="5000" dirty="0"/>
              <a:t> de Texas de 7.º a 12.º </a:t>
            </a:r>
            <a:r>
              <a:rPr lang="en-US" sz="5000" dirty="0" err="1"/>
              <a:t>grado</a:t>
            </a:r>
            <a:r>
              <a:rPr lang="en-US" sz="5000" dirty="0"/>
              <a:t> </a:t>
            </a:r>
            <a:r>
              <a:rPr lang="en-US" sz="5000" dirty="0" err="1"/>
              <a:t>informaron</a:t>
            </a:r>
            <a:r>
              <a:rPr lang="en-US" sz="5000" dirty="0"/>
              <a:t> </a:t>
            </a:r>
            <a:r>
              <a:rPr lang="en-US" sz="5000" dirty="0" err="1"/>
              <a:t>haber</a:t>
            </a:r>
            <a:r>
              <a:rPr lang="en-US" sz="5000" dirty="0"/>
              <a:t> </a:t>
            </a:r>
            <a:r>
              <a:rPr lang="en-US" sz="5000" dirty="0" err="1"/>
              <a:t>consumido</a:t>
            </a:r>
            <a:r>
              <a:rPr lang="en-US" sz="5000" dirty="0"/>
              <a:t> las </a:t>
            </a:r>
            <a:r>
              <a:rPr lang="en-US" sz="5000" dirty="0" err="1"/>
              <a:t>siguientes</a:t>
            </a:r>
            <a:r>
              <a:rPr lang="en-US" sz="5000" dirty="0"/>
              <a:t> </a:t>
            </a:r>
            <a:r>
              <a:rPr lang="en-US" sz="5000" dirty="0" err="1"/>
              <a:t>sustancias</a:t>
            </a:r>
            <a:r>
              <a:rPr lang="en-US" sz="5000" dirty="0"/>
              <a:t> </a:t>
            </a:r>
            <a:r>
              <a:rPr lang="en-US" sz="5000" dirty="0" err="1"/>
              <a:t>en</a:t>
            </a:r>
            <a:r>
              <a:rPr lang="en-US" sz="5000" dirty="0"/>
              <a:t> </a:t>
            </a:r>
            <a:r>
              <a:rPr lang="en-US" sz="5000" dirty="0" err="1"/>
              <a:t>los</a:t>
            </a:r>
            <a:r>
              <a:rPr lang="en-US" sz="5000" dirty="0"/>
              <a:t> </a:t>
            </a:r>
            <a:r>
              <a:rPr lang="en-US" sz="5000" dirty="0" err="1"/>
              <a:t>últimos</a:t>
            </a:r>
            <a:r>
              <a:rPr lang="en-US" sz="5000" dirty="0"/>
              <a:t> 30 días: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5B1DE-D67B-A063-BF90-4874CDDB85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9223" y="5542160"/>
            <a:ext cx="16459200" cy="53238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 err="1"/>
              <a:t>Alcohol</a:t>
            </a:r>
            <a:r>
              <a:rPr lang="fr-FR" dirty="0"/>
              <a:t> (23%)</a:t>
            </a:r>
          </a:p>
          <a:p>
            <a:r>
              <a:rPr lang="fr-FR" dirty="0" err="1"/>
              <a:t>Sustancias</a:t>
            </a:r>
            <a:r>
              <a:rPr lang="fr-FR" dirty="0"/>
              <a:t> </a:t>
            </a:r>
            <a:r>
              <a:rPr lang="fr-FR" dirty="0" err="1"/>
              <a:t>ilícitas</a:t>
            </a:r>
            <a:r>
              <a:rPr lang="fr-FR" dirty="0"/>
              <a:t> (11%)</a:t>
            </a:r>
          </a:p>
          <a:p>
            <a:r>
              <a:rPr lang="fr-FR" dirty="0"/>
              <a:t>Marihuana (10%)</a:t>
            </a:r>
          </a:p>
          <a:p>
            <a:r>
              <a:rPr lang="fr-FR" dirty="0" err="1"/>
              <a:t>Medicamentos</a:t>
            </a:r>
            <a:r>
              <a:rPr lang="fr-FR" dirty="0"/>
              <a:t> </a:t>
            </a:r>
            <a:r>
              <a:rPr lang="fr-FR" dirty="0" err="1"/>
              <a:t>recetados</a:t>
            </a:r>
            <a:r>
              <a:rPr lang="fr-FR" dirty="0"/>
              <a:t> (5%)</a:t>
            </a:r>
          </a:p>
          <a:p>
            <a:pPr marL="0" indent="0">
              <a:buNone/>
            </a:pPr>
            <a:r>
              <a:rPr lang="en-US" b="1" dirty="0"/>
              <a:t>En </a:t>
            </a:r>
            <a:r>
              <a:rPr lang="en-US" b="1" dirty="0" err="1"/>
              <a:t>promedio</a:t>
            </a:r>
            <a:r>
              <a:rPr lang="en-US" b="1" dirty="0"/>
              <a:t>, </a:t>
            </a:r>
            <a:r>
              <a:rPr lang="en-US" b="1" dirty="0" err="1"/>
              <a:t>cinco</a:t>
            </a:r>
            <a:r>
              <a:rPr lang="en-US" b="1" dirty="0"/>
              <a:t> </a:t>
            </a:r>
            <a:r>
              <a:rPr lang="en-US" b="1" dirty="0" err="1"/>
              <a:t>texanos</a:t>
            </a:r>
            <a:r>
              <a:rPr lang="en-US" b="1" dirty="0"/>
              <a:t> </a:t>
            </a:r>
            <a:r>
              <a:rPr lang="en-US" b="1" dirty="0" err="1"/>
              <a:t>mueren</a:t>
            </a:r>
            <a:r>
              <a:rPr lang="en-US" b="1" dirty="0"/>
              <a:t> </a:t>
            </a:r>
            <a:r>
              <a:rPr lang="en-US" b="1" dirty="0" err="1"/>
              <a:t>cada</a:t>
            </a:r>
            <a:r>
              <a:rPr lang="en-US" b="1" dirty="0"/>
              <a:t> día </a:t>
            </a:r>
            <a:r>
              <a:rPr lang="en-US" b="1" dirty="0" err="1"/>
              <a:t>por</a:t>
            </a:r>
            <a:r>
              <a:rPr lang="en-US" b="1" dirty="0"/>
              <a:t>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sobredosis</a:t>
            </a:r>
            <a:r>
              <a:rPr lang="en-US" b="1" dirty="0"/>
              <a:t> accidental de </a:t>
            </a:r>
            <a:r>
              <a:rPr lang="en-US" b="1" dirty="0" err="1"/>
              <a:t>fentanilo</a:t>
            </a:r>
            <a:r>
              <a:rPr lang="en-US" b="1" dirty="0"/>
              <a:t>, </a:t>
            </a:r>
            <a:r>
              <a:rPr lang="en-US" b="1" dirty="0" err="1"/>
              <a:t>según</a:t>
            </a:r>
            <a:r>
              <a:rPr lang="en-US" b="1" dirty="0"/>
              <a:t> Salud y </a:t>
            </a:r>
            <a:r>
              <a:rPr lang="en-US" b="1" dirty="0" err="1"/>
              <a:t>Servicios</a:t>
            </a:r>
            <a:r>
              <a:rPr lang="en-US" b="1" dirty="0"/>
              <a:t> Humanos de Texas.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8DC1E-D33B-8137-7812-E4715D2CA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8190210" y="4543918"/>
            <a:ext cx="10533279" cy="100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90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6492C-93CB-58C5-1983-6CFD627F6B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NOMBRE DE LA REGIÓN: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6A31E-11EB-041C-B6A1-B59BE5B64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Datos </a:t>
            </a:r>
            <a:r>
              <a:rPr lang="en-US" dirty="0" err="1"/>
              <a:t>regionales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5B1DE-D67B-A063-BF90-4874CDDB85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presentar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regionales</a:t>
            </a:r>
            <a:r>
              <a:rPr lang="en-US" dirty="0"/>
              <a:t> </a:t>
            </a:r>
            <a:r>
              <a:rPr lang="en-US" dirty="0" err="1"/>
              <a:t>correspondientes</a:t>
            </a:r>
            <a:r>
              <a:rPr lang="en-US" dirty="0"/>
              <a:t> al </a:t>
            </a:r>
            <a:r>
              <a:rPr lang="en-US" dirty="0" err="1"/>
              <a:t>área</a:t>
            </a:r>
            <a:r>
              <a:rPr lang="en-US" dirty="0"/>
              <a:t> de sus </a:t>
            </a:r>
            <a:r>
              <a:rPr lang="en-US" dirty="0" err="1"/>
              <a:t>organizaciones</a:t>
            </a:r>
            <a:r>
              <a:rPr lang="en-US" dirty="0"/>
              <a:t>.</a:t>
            </a:r>
          </a:p>
          <a:p>
            <a:r>
              <a:rPr lang="en-US" dirty="0"/>
              <a:t>Ver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datos</a:t>
            </a:r>
            <a:r>
              <a:rPr lang="en-US" dirty="0"/>
              <a:t> de </a:t>
            </a:r>
            <a:r>
              <a:rPr lang="en-US" dirty="0" err="1"/>
              <a:t>salud</a:t>
            </a:r>
            <a:r>
              <a:rPr lang="en-US" dirty="0"/>
              <a:t> de HHS (Salud y </a:t>
            </a:r>
            <a:r>
              <a:rPr lang="en-US" dirty="0" err="1"/>
              <a:t>Servicios</a:t>
            </a:r>
            <a:r>
              <a:rPr lang="en-US" dirty="0"/>
              <a:t> Humanos) de Texas: </a:t>
            </a:r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healthdata.dshs.texas.gov</a:t>
            </a:r>
            <a:r>
              <a:rPr lang="en-US" dirty="0">
                <a:hlinkClick r:id="rId3"/>
              </a:rPr>
              <a:t>/dashboards/drugs-and-alcohol/opioids/</a:t>
            </a:r>
            <a:endParaRPr lang="en-US" dirty="0"/>
          </a:p>
          <a:p>
            <a:r>
              <a:rPr lang="en-US" dirty="0"/>
              <a:t>Se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cambiar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títulos</a:t>
            </a:r>
            <a:r>
              <a:rPr lang="en-US" dirty="0"/>
              <a:t> y </a:t>
            </a:r>
            <a:r>
              <a:rPr lang="en-US" dirty="0" err="1"/>
              <a:t>subtítulos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58D21-BC19-269D-A95D-837243257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18190210" y="4543918"/>
            <a:ext cx="10533279" cy="100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70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C63BD-6E4B-8EE9-D521-5A2C86444D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6797F9-9D74-8C44-E782-9D29C65A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son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opioides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70482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TOR 2021 RGB">
      <a:dk1>
        <a:srgbClr val="242424"/>
      </a:dk1>
      <a:lt1>
        <a:srgbClr val="FFFFFF"/>
      </a:lt1>
      <a:dk2>
        <a:srgbClr val="232423"/>
      </a:dk2>
      <a:lt2>
        <a:srgbClr val="FFFFFF"/>
      </a:lt2>
      <a:accent1>
        <a:srgbClr val="003087"/>
      </a:accent1>
      <a:accent2>
        <a:srgbClr val="005CB9"/>
      </a:accent2>
      <a:accent3>
        <a:srgbClr val="00B3E3"/>
      </a:accent3>
      <a:accent4>
        <a:srgbClr val="691B32"/>
      </a:accent4>
      <a:accent5>
        <a:srgbClr val="AB2328"/>
      </a:accent5>
      <a:accent6>
        <a:srgbClr val="FF3A1E"/>
      </a:accent6>
      <a:hlink>
        <a:srgbClr val="242424"/>
      </a:hlink>
      <a:folHlink>
        <a:srgbClr val="005CB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xas Targeted Opioid Response -CoBranding - PowerPoint Template" id="{F17D561D-7149-5C44-97CF-F7582FE6C788}" vid="{CFD2B147-AE9C-FA42-88F0-A818009F63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BA79E5ECF62040AB43208B743EC59E" ma:contentTypeVersion="12" ma:contentTypeDescription="Create a new document." ma:contentTypeScope="" ma:versionID="c09748022f61a912d9b9ff851805bb5c">
  <xsd:schema xmlns:xsd="http://www.w3.org/2001/XMLSchema" xmlns:xs="http://www.w3.org/2001/XMLSchema" xmlns:p="http://schemas.microsoft.com/office/2006/metadata/properties" xmlns:ns3="04d525ea-4699-468c-be25-8c4dd8135c6d" xmlns:ns4="fab59061-0ba0-40aa-9220-350084df7501" targetNamespace="http://schemas.microsoft.com/office/2006/metadata/properties" ma:root="true" ma:fieldsID="c54c2a6499e758d7d0025395878c2ce4" ns3:_="" ns4:_="">
    <xsd:import namespace="04d525ea-4699-468c-be25-8c4dd8135c6d"/>
    <xsd:import namespace="fab59061-0ba0-40aa-9220-350084df750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525ea-4699-468c-be25-8c4dd8135c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b59061-0ba0-40aa-9220-350084df750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13D33C-7296-4908-BBF3-B3AC9259CB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F4911A-09A9-41C1-9E1D-AF1B4F1C5A20}">
  <ds:schemaRefs>
    <ds:schemaRef ds:uri="04d525ea-4699-468c-be25-8c4dd8135c6d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fab59061-0ba0-40aa-9220-350084df7501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F297A43-1004-4D05-8EAB-74CAF9A8E9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d525ea-4699-468c-be25-8c4dd8135c6d"/>
    <ds:schemaRef ds:uri="fab59061-0ba0-40aa-9220-350084df75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Texas Targeted Opioid Response -CoBranding - PowerPoint Template</Template>
  <TotalTime>4161</TotalTime>
  <Words>1913</Words>
  <Application>Microsoft Office PowerPoint</Application>
  <PresentationFormat>Custom</PresentationFormat>
  <Paragraphs>187</Paragraphs>
  <Slides>30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Roboto</vt:lpstr>
      <vt:lpstr>Times New Roman</vt:lpstr>
      <vt:lpstr>Office Theme</vt:lpstr>
      <vt:lpstr>Cómo prevenir el  consumo indebido y las sobredosis de opioides </vt:lpstr>
      <vt:lpstr>Organización presentadora</vt:lpstr>
      <vt:lpstr>Agenda</vt:lpstr>
      <vt:lpstr> “Casi uno de cada seis estudiantes de los grados 7.º a 12.º en Texas ha tomado medicamentos de venta con receta sin tener receta médica.”</vt:lpstr>
      <vt:lpstr>La crisis de los opioides en Texas</vt:lpstr>
      <vt:lpstr>Uno de cada cuatro texanos ha sufrido una sobredosis de opioides (también conocida como intoxicación) o conoce a alguien que la ha sufrido.</vt:lpstr>
      <vt:lpstr>En 2022, estudiantes de Texas de 7.º a 12.º grado informaron haber consumido las siguientes sustancias en los últimos 30 días:</vt:lpstr>
      <vt:lpstr>Datos regionales</vt:lpstr>
      <vt:lpstr>¿Qué son los opioides? </vt:lpstr>
      <vt:lpstr>PowerPoint Presentation</vt:lpstr>
      <vt:lpstr>Los opioides recetados son un tipo de medicamentos muy potentes que sirven para tratar el dolor.</vt:lpstr>
      <vt:lpstr>¿Qué riesgos conllevan?</vt:lpstr>
      <vt:lpstr>PowerPoint Presentation</vt:lpstr>
      <vt:lpstr>Tu cuerpo puede volverse dependiente de los opioides recetados en tan solo siete días de consumirlos, y ello podría conducirte a la adicción. </vt:lpstr>
      <vt:lpstr>Los opioides son potentes medicamentos que se usan para tratar el dolor físico intenso, pero su abuso puede ser peligroso e incluso mortal.</vt:lpstr>
      <vt:lpstr>¿Qué es el fentanilo?</vt:lpstr>
      <vt:lpstr>PowerPoint Presentation</vt:lpstr>
      <vt:lpstr>El fentanilo, un potente opioide, está acabando  con la vida de los texanos todos  los días.</vt:lpstr>
      <vt:lpstr>Conoce cuáles son los signos  de una sobredosis</vt:lpstr>
      <vt:lpstr>Cómo actuar ante una sobredosis </vt:lpstr>
      <vt:lpstr>Razones para  no abusar  de los opioides </vt:lpstr>
      <vt:lpstr>Razones para no abusar de los opioids - 1</vt:lpstr>
      <vt:lpstr>Razones para no abusar de los opioids - 2</vt:lpstr>
      <vt:lpstr>Medidas que puedes tomar </vt:lpstr>
      <vt:lpstr>Predica con el ejemplo - 1</vt:lpstr>
      <vt:lpstr>Predica con el ejemplo - 2</vt:lpstr>
      <vt:lpstr>Predica con el ejemplo - 3</vt:lpstr>
      <vt:lpstr>Predica con el ejemplo - 4</vt:lpstr>
      <vt:lpstr>Predica con el ejemplo - 5</vt:lpstr>
      <vt:lpstr>Porque te respetas a ti mismo,  tomas las decisiones que sean las mejores para ti.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subject/>
  <dc:creator>Berns, Kaitlin</dc:creator>
  <cp:keywords/>
  <dc:description/>
  <cp:lastModifiedBy>Anaya Rodriguez, Laura</cp:lastModifiedBy>
  <cp:revision>786</cp:revision>
  <dcterms:created xsi:type="dcterms:W3CDTF">2021-12-09T15:54:24Z</dcterms:created>
  <dcterms:modified xsi:type="dcterms:W3CDTF">2025-01-27T15:44:52Z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0x01010047BA79E5ECF62040AB43208B743EC59E</vt:lpwstr>
  </property>
</Properties>
</file>