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7" r:id="rId2"/>
    <p:sldId id="258" r:id="rId3"/>
    <p:sldId id="259" r:id="rId4"/>
    <p:sldId id="304" r:id="rId5"/>
    <p:sldId id="261" r:id="rId6"/>
    <p:sldId id="267" r:id="rId7"/>
    <p:sldId id="263" r:id="rId8"/>
    <p:sldId id="314" r:id="rId9"/>
    <p:sldId id="264" r:id="rId10"/>
    <p:sldId id="272" r:id="rId11"/>
    <p:sldId id="270" r:id="rId12"/>
    <p:sldId id="273" r:id="rId13"/>
    <p:sldId id="271" r:id="rId14"/>
    <p:sldId id="277" r:id="rId15"/>
    <p:sldId id="278" r:id="rId16"/>
    <p:sldId id="315" r:id="rId17"/>
    <p:sldId id="313" r:id="rId18"/>
    <p:sldId id="316" r:id="rId19"/>
    <p:sldId id="317" r:id="rId20"/>
    <p:sldId id="307" r:id="rId21"/>
    <p:sldId id="282" r:id="rId22"/>
    <p:sldId id="298" r:id="rId23"/>
    <p:sldId id="301" r:id="rId24"/>
    <p:sldId id="300" r:id="rId25"/>
    <p:sldId id="312" r:id="rId26"/>
    <p:sldId id="299" r:id="rId27"/>
    <p:sldId id="302" r:id="rId28"/>
    <p:sldId id="289" r:id="rId29"/>
    <p:sldId id="297" r:id="rId30"/>
    <p:sldId id="291" r:id="rId31"/>
    <p:sldId id="292" r:id="rId32"/>
    <p:sldId id="293" r:id="rId33"/>
    <p:sldId id="318" r:id="rId34"/>
    <p:sldId id="295" r:id="rId35"/>
  </p:sldIdLst>
  <p:sldSz cx="2437765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273CA5-AA28-D389-4D51-96D76E7714D5}" name="Anaya Rodriguez, Laura" initials="LA" userId="S::laura.anayarodriguez@austin.utexas.edu::fd9b30df-008c-4c5f-b2eb-15ca040e50e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s, Kaitlin" initials="BK" lastIdx="2" clrIdx="0">
    <p:extLst>
      <p:ext uri="{19B8F6BF-5375-455C-9EA6-DF929625EA0E}">
        <p15:presenceInfo xmlns:p15="http://schemas.microsoft.com/office/powerpoint/2012/main" userId="S-1-5-21-527237240-963894560-725345543-12117145" providerId="AD"/>
      </p:ext>
    </p:extLst>
  </p:cmAuthor>
  <p:cmAuthor id="2" name="Nick Brothers" initials="NB" lastIdx="1" clrIdx="1">
    <p:extLst>
      <p:ext uri="{19B8F6BF-5375-455C-9EA6-DF929625EA0E}">
        <p15:presenceInfo xmlns:p15="http://schemas.microsoft.com/office/powerpoint/2012/main" userId="1BDRAupL7PSiaW9Y8JkUfvXNAOuPlgEOxQoCHEkQp9M=" providerId="None"/>
      </p:ext>
    </p:extLst>
  </p:cmAuthor>
  <p:cmAuthor id="3" name="Bruno,Maribel (HHSC)" initials="B(" lastIdx="31" clrIdx="2">
    <p:extLst>
      <p:ext uri="{19B8F6BF-5375-455C-9EA6-DF929625EA0E}">
        <p15:presenceInfo xmlns:p15="http://schemas.microsoft.com/office/powerpoint/2012/main" userId="S::Maribel.Bruno@hhs.texas.gov::8ce13b29-59f8-4d41-8d53-4e6d769bc3a7" providerId="AD"/>
      </p:ext>
    </p:extLst>
  </p:cmAuthor>
  <p:cmAuthor id="4" name="Becker,Kaleigh (HHSC)" initials="B(" lastIdx="15" clrIdx="3">
    <p:extLst>
      <p:ext uri="{19B8F6BF-5375-455C-9EA6-DF929625EA0E}">
        <p15:presenceInfo xmlns:p15="http://schemas.microsoft.com/office/powerpoint/2012/main" userId="S::Kaleigh.Becker01@hhs.texas.gov::3fcbc272-5691-404c-a09b-645b5c765af4" providerId="AD"/>
      </p:ext>
    </p:extLst>
  </p:cmAuthor>
  <p:cmAuthor id="5" name="Kirtz, Susan C" initials="KSC" lastIdx="4" clrIdx="4">
    <p:extLst>
      <p:ext uri="{19B8F6BF-5375-455C-9EA6-DF929625EA0E}">
        <p15:presenceInfo xmlns:p15="http://schemas.microsoft.com/office/powerpoint/2012/main" userId="S::susan.kirtz@austin.utexas.edu::5176dd27-692f-4190-90e9-6facb0c397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7" autoAdjust="0"/>
    <p:restoredTop sz="86338" autoAdjust="0"/>
  </p:normalViewPr>
  <p:slideViewPr>
    <p:cSldViewPr snapToGrid="0" snapToObjects="1">
      <p:cViewPr varScale="1">
        <p:scale>
          <a:sx n="29" d="100"/>
          <a:sy n="29" d="100"/>
        </p:scale>
        <p:origin x="18" y="798"/>
      </p:cViewPr>
      <p:guideLst/>
    </p:cSldViewPr>
  </p:slideViewPr>
  <p:outlineViewPr>
    <p:cViewPr>
      <p:scale>
        <a:sx n="33" d="100"/>
        <a:sy n="33" d="100"/>
      </p:scale>
      <p:origin x="0" y="-35372"/>
    </p:cViewPr>
  </p:outlineViewPr>
  <p:notesTextViewPr>
    <p:cViewPr>
      <p:scale>
        <a:sx n="145" d="100"/>
        <a:sy n="14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21448-28CF-8047-8F8F-B1C840BC735F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D02C-163E-F24F-9E72-4AAF99EE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2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43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60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35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https://youtu.be/yJPFhFcAjEU?si=ayLMeyQz-tS2Bqeb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75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https://youtu.be/whfg-ak0nyY?si=vclOXU6pSBwjvKaw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72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https://youtu.be/r8gVO_dQ37A?si=B797ZingKiO7EXKN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72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https://www.youtube.com/watch?v=R3POvjY7Rfk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71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92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96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10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5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FE41-054D-7542-B4AA-C0C95B1CE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3200400"/>
            <a:ext cx="20574000" cy="5943600"/>
          </a:xfrm>
        </p:spPr>
        <p:txBody>
          <a:bodyPr/>
          <a:lstStyle>
            <a:lvl1pPr algn="l"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0879C78-323B-7740-8346-7D164DA83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0058400"/>
            <a:ext cx="20574000" cy="685800"/>
          </a:xfrm>
        </p:spPr>
        <p:txBody>
          <a:bodyPr lIns="0" tIns="0" rIns="182880" bIns="0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n-lt"/>
                <a:ea typeface="Fira Sans" panose="020B05030500000200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Texas Targeted Opioid Response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67D67C6-DC97-914C-AD9C-579610347E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10972799"/>
            <a:ext cx="20574000" cy="6858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 b="1" i="0" spc="30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PRESENTERS NAME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0C452C-8359-44F3-E8FF-B213F14AA59C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657600" y="7315200"/>
            <a:ext cx="0" cy="3657600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E54C7AC8-6FAE-2D8E-854B-CA878E2B7E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06039" y="228602"/>
            <a:ext cx="5486395" cy="205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0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Quot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7019C7-0C14-AEC8-7B27-6EA790596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62050" y="7315205"/>
            <a:ext cx="9144000" cy="4800595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BDA6B-6B2F-23E1-0383-67BFCE97C6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62050" y="64008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Some examples of brand names include: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DD2903-FDF4-65EF-807F-C3FF406FD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6"/>
            <a:ext cx="9144000" cy="3429000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A585A4-C872-C938-258C-DF4F5EBEF7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Prescribed to help with pain from: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EB342-69BE-DDC3-401B-52E238078405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44838-1FF6-E6F4-B3D7-29D482B06D4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61275"/>
            <a:ext cx="0" cy="365760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E4C24-CC71-51A0-6964-6598CEB239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600" y="2514613"/>
            <a:ext cx="9144000" cy="960118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85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 Quot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7019C7-0C14-AEC8-7B27-6EA790596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62050" y="7315205"/>
            <a:ext cx="9144000" cy="4800595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BDA6B-6B2F-23E1-0383-67BFCE97C6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62050" y="64008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Some examples of brand names include: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DD2903-FDF4-65EF-807F-C3FF406FD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6"/>
            <a:ext cx="9144000" cy="3429000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A585A4-C872-C938-258C-DF4F5EBEF7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Prescribed to help with pain from: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EB342-69BE-DDC3-401B-52E238078405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44838-1FF6-E6F4-B3D7-29D482B06D4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61275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E4C24-CC71-51A0-6964-6598CEB239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600" y="2514613"/>
            <a:ext cx="9144000" cy="960118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8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49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 Quot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7019C7-0C14-AEC8-7B27-6EA790596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62050" y="7315205"/>
            <a:ext cx="9144000" cy="4800595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BDA6B-6B2F-23E1-0383-67BFCE97C6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62050" y="64008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Some examples of brand names include: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DD2903-FDF4-65EF-807F-C3FF406FD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6"/>
            <a:ext cx="9144000" cy="3429000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A585A4-C872-C938-258C-DF4F5EBEF7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Prescribed to help with pain from: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EB342-69BE-DDC3-401B-52E238078405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44838-1FF6-E6F4-B3D7-29D482B06D4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61275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E4C24-CC71-51A0-6964-6598CEB239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600" y="2514613"/>
            <a:ext cx="9144000" cy="960118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8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068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DECD8D4-6170-359E-BEDC-B3BE54D7F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7625" y="1371600"/>
            <a:ext cx="19202400" cy="2286000"/>
          </a:xfrm>
        </p:spPr>
        <p:txBody>
          <a:bodyPr/>
          <a:lstStyle>
            <a:lvl1pPr>
              <a:defRPr sz="8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How You Can Help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9CBA369C-2845-C71B-8E01-8BE1D16209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3600" y="9138005"/>
            <a:ext cx="13487400" cy="2963941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48EA1FA0-6A99-245D-4407-902A71A4AE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7772400"/>
            <a:ext cx="13487400" cy="1137005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047A119B-0105-29F8-0A11-3433C38FD7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3600" y="4343400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FF2D090-E887-EEAB-3B01-77F1E7B717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0" y="5715000"/>
            <a:ext cx="13487400" cy="1828800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61338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E4B9250-3FF8-9A9F-51E6-0510AC921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7625" y="1377119"/>
            <a:ext cx="19202400" cy="22860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You Can Help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2DE45F8E-5CF4-9012-2C57-894F35F25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8457931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8ED9E3BC-B7D4-156B-9F89-8E1ED978FC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3600" y="4343400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77AB88F0-79F5-C0E9-3F42-58F74CB9F0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3600" y="5714999"/>
            <a:ext cx="13487400" cy="2514601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9978726-BB8C-D728-AC58-A99F505E4E6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43600" y="9815946"/>
            <a:ext cx="13487400" cy="2286000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2217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E4B9250-3FF8-9A9F-51E6-0510AC921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7625" y="1377119"/>
            <a:ext cx="19202400" cy="22860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You Can Help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8ED9E3BC-B7D4-156B-9F89-8E1ED978FC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3600" y="4343400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77AB88F0-79F5-C0E9-3F42-58F74CB9F0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3600" y="5714999"/>
            <a:ext cx="13487400" cy="6623881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2818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8EE64FE-2E7C-5666-14F2-E58DC800B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9223" y="2743196"/>
            <a:ext cx="16459200" cy="1828800"/>
          </a:xfrm>
        </p:spPr>
        <p:txBody>
          <a:bodyPr lIns="0" tIns="0" rIns="0" bIns="0" anchor="t"/>
          <a:lstStyle>
            <a:lvl1pPr>
              <a:lnSpc>
                <a:spcPct val="100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One Column Slide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F7FDF97-123F-FCF5-9120-8F38DD5738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224" y="1828797"/>
            <a:ext cx="16459199" cy="914399"/>
          </a:xfrm>
        </p:spPr>
        <p:txBody>
          <a:bodyPr lIns="0" tIns="0" rIns="182880" bIns="0" anchor="ctr">
            <a:noAutofit/>
          </a:bodyPr>
          <a:lstStyle>
            <a:lvl1pPr marL="0" indent="0" algn="l">
              <a:buNone/>
              <a:defRPr sz="2800" b="1" i="0" spc="300">
                <a:solidFill>
                  <a:schemeClr val="accent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91D7251-14F6-81FD-3168-9DFF934CE9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9223" y="5029200"/>
            <a:ext cx="16459200" cy="73152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453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A8C9F2-FFA0-3EAE-81EA-103158BB36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9096" y="2743195"/>
            <a:ext cx="16459201" cy="1828799"/>
          </a:xfrm>
        </p:spPr>
        <p:txBody>
          <a:bodyPr lIns="0" tIns="0" rIns="0" bIns="0" anchor="t"/>
          <a:lstStyle>
            <a:lvl1pPr>
              <a:lnSpc>
                <a:spcPct val="100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One Column Slide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6663BFB-98D0-4326-41C2-1FCB4E3B05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096" y="1828797"/>
            <a:ext cx="16459327" cy="914399"/>
          </a:xfrm>
        </p:spPr>
        <p:txBody>
          <a:bodyPr lIns="0" tIns="0" rIns="182880" bIns="0" anchor="ctr">
            <a:noAutofit/>
          </a:bodyPr>
          <a:lstStyle>
            <a:lvl1pPr marL="0" indent="0" algn="l">
              <a:buNone/>
              <a:defRPr sz="2800" b="1" i="0" spc="300">
                <a:solidFill>
                  <a:schemeClr val="accent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9A245B-A678-F8F6-285B-644D1154CE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59096" y="5029200"/>
            <a:ext cx="8001000" cy="73152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1BD73A0-0979-BA86-7D72-F96B70FE022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417556" y="5029200"/>
            <a:ext cx="8001000" cy="73152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102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 descr="Full page image ">
            <a:extLst>
              <a:ext uri="{FF2B5EF4-FFF2-40B4-BE49-F238E27FC236}">
                <a16:creationId xmlns:a16="http://schemas.microsoft.com/office/drawing/2014/main" id="{65112CEB-F3F1-A448-818C-79B272BF57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</a:t>
            </a:r>
            <a:r>
              <a:rPr lang="en-US" dirty="0" err="1"/>
              <a:t>icn</a:t>
            </a:r>
            <a:r>
              <a:rPr lang="en-US" dirty="0"/>
              <a:t>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78352B-EDAC-E2F3-8471-AF0B7F965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1371600"/>
            <a:ext cx="20720304" cy="2286000"/>
          </a:xfrm>
        </p:spPr>
        <p:txBody>
          <a:bodyPr lIns="0" tIns="0" rIns="0" bIns="0"/>
          <a:lstStyle>
            <a:lvl1pPr algn="ctr">
              <a:lnSpc>
                <a:spcPct val="125000"/>
              </a:lnSpc>
              <a:defRPr sz="60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1 in 4 Texans have experienced an opioid overdose or know someone who has.</a:t>
            </a:r>
          </a:p>
        </p:txBody>
      </p:sp>
    </p:spTree>
    <p:extLst>
      <p:ext uri="{BB962C8B-B14F-4D97-AF65-F5344CB8AC3E}">
        <p14:creationId xmlns:p14="http://schemas.microsoft.com/office/powerpoint/2010/main" val="3827746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) Imag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704CAF-C049-433F-C707-48581650550E}"/>
              </a:ext>
            </a:extLst>
          </p:cNvPr>
          <p:cNvSpPr/>
          <p:nvPr userDrawn="1"/>
        </p:nvSpPr>
        <p:spPr>
          <a:xfrm>
            <a:off x="0" y="0"/>
            <a:ext cx="1218882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2" descr="Right side image ">
            <a:extLst>
              <a:ext uri="{FF2B5EF4-FFF2-40B4-BE49-F238E27FC236}">
                <a16:creationId xmlns:a16="http://schemas.microsoft.com/office/drawing/2014/main" id="{CEC4BEF9-5BC9-0546-A943-9ECEE297F9F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188825" y="0"/>
            <a:ext cx="12188952" cy="13716000"/>
          </a:xfr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6203F3A-8B43-9763-D7C3-D4BB4B267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4572000"/>
            <a:ext cx="9144000" cy="7315203"/>
          </a:xfrm>
        </p:spPr>
        <p:txBody>
          <a:bodyPr wrap="square" lIns="0" tIns="0" rIns="0" bIns="0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lang="en-US" sz="2800" dirty="0">
                <a:latin typeface="+mn-lt"/>
                <a:ea typeface="Fira Sans" panose="020B0503050000020004" pitchFamily="34" charset="0"/>
                <a:cs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268DD5-7CFA-3708-CF30-F292E9384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2743195"/>
            <a:ext cx="9144000" cy="1828799"/>
          </a:xfrm>
        </p:spPr>
        <p:txBody>
          <a:bodyPr lIns="0" tIns="0" rIns="0" bIns="0" anchor="t"/>
          <a:lstStyle>
            <a:lvl1pPr>
              <a:lnSpc>
                <a:spcPct val="125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Text (L)</a:t>
            </a:r>
            <a:br>
              <a:rPr lang="en-US" dirty="0"/>
            </a:br>
            <a:r>
              <a:rPr lang="en-US" dirty="0"/>
              <a:t>Image (R)</a:t>
            </a:r>
          </a:p>
        </p:txBody>
      </p:sp>
    </p:spTree>
    <p:extLst>
      <p:ext uri="{BB962C8B-B14F-4D97-AF65-F5344CB8AC3E}">
        <p14:creationId xmlns:p14="http://schemas.microsoft.com/office/powerpoint/2010/main" val="188536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ing Or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FE41-054D-7542-B4AA-C0C95B1CE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3200400"/>
            <a:ext cx="10360025" cy="5943600"/>
          </a:xfrm>
        </p:spPr>
        <p:txBody>
          <a:bodyPr/>
          <a:lstStyle>
            <a:lvl1pPr algn="l">
              <a:defRPr sz="115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Organization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CC30C-D5D8-AC0F-9731-0FE40054E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64124" y="914401"/>
            <a:ext cx="3999126" cy="1870239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16B9DCE-361F-C738-D30E-91B4F048B8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0058399"/>
            <a:ext cx="10360025" cy="1828800"/>
          </a:xfrm>
        </p:spPr>
        <p:txBody>
          <a:bodyPr lIns="0" tIns="0" rIns="182880" bIns="0">
            <a:no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Texas Targeted Opioid Response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C4EFF6B-758C-40C1-BDAA-CCB8F76DA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2286001"/>
            <a:ext cx="10360025" cy="914399"/>
          </a:xfrm>
        </p:spPr>
        <p:txBody>
          <a:bodyPr lIns="0" tIns="0" rIns="182880" bIns="0" anchor="ctr">
            <a:noAutofit/>
          </a:bodyPr>
          <a:lstStyle>
            <a:lvl1pPr marL="0" indent="0" algn="l">
              <a:buNone/>
              <a:defRPr sz="2800" b="1" i="0" spc="300">
                <a:solidFill>
                  <a:schemeClr val="accent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Picture Placeholder 2" descr="Right side image ">
            <a:extLst>
              <a:ext uri="{FF2B5EF4-FFF2-40B4-BE49-F238E27FC236}">
                <a16:creationId xmlns:a16="http://schemas.microsoft.com/office/drawing/2014/main" id="{6F42350F-911E-6BCA-B728-639AD3EF00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938760" y="0"/>
            <a:ext cx="11438890" cy="13716000"/>
          </a:xfr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PLACE YOUR ORGANIZATION LOGOS HERE</a:t>
            </a:r>
          </a:p>
        </p:txBody>
      </p:sp>
    </p:spTree>
    <p:extLst>
      <p:ext uri="{BB962C8B-B14F-4D97-AF65-F5344CB8AC3E}">
        <p14:creationId xmlns:p14="http://schemas.microsoft.com/office/powerpoint/2010/main" val="2130627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R)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2F6AD1-7CA1-3BFE-EF38-FB02E3F03E04}"/>
              </a:ext>
            </a:extLst>
          </p:cNvPr>
          <p:cNvSpPr/>
          <p:nvPr userDrawn="1"/>
        </p:nvSpPr>
        <p:spPr>
          <a:xfrm>
            <a:off x="12188699" y="0"/>
            <a:ext cx="12188952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3E93E0-6ABF-694A-A8E3-7C29AB7170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62050" y="4572000"/>
            <a:ext cx="9144000" cy="7315204"/>
          </a:xfrm>
        </p:spPr>
        <p:txBody>
          <a:bodyPr wrap="square" lIns="0" tIns="0" rIns="0" bIns="0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lang="en-US" sz="2800" dirty="0">
                <a:latin typeface="+mn-lt"/>
                <a:ea typeface="Fira Sans" panose="020B0503050000020004" pitchFamily="34" charset="0"/>
                <a:cs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F3336-1163-584A-BEA0-71736513E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62050" y="2743194"/>
            <a:ext cx="9144000" cy="1828799"/>
          </a:xfrm>
        </p:spPr>
        <p:txBody>
          <a:bodyPr lIns="0" tIns="0" rIns="0" bIns="0" anchor="t"/>
          <a:lstStyle>
            <a:lvl1pPr>
              <a:lnSpc>
                <a:spcPct val="125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Text (R)</a:t>
            </a:r>
            <a:br>
              <a:rPr lang="en-US" dirty="0"/>
            </a:br>
            <a:r>
              <a:rPr lang="en-US" dirty="0"/>
              <a:t>Image (L)</a:t>
            </a:r>
          </a:p>
        </p:txBody>
      </p:sp>
      <p:sp>
        <p:nvSpPr>
          <p:cNvPr id="10" name="Picture Placeholder 2" descr="Right side image ">
            <a:extLst>
              <a:ext uri="{FF2B5EF4-FFF2-40B4-BE49-F238E27FC236}">
                <a16:creationId xmlns:a16="http://schemas.microsoft.com/office/drawing/2014/main" id="{FBC99BCD-B4C6-5679-5840-DD867E0E28B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27" y="0"/>
            <a:ext cx="12188952" cy="13716000"/>
          </a:xfr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7269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BCFA-DD3B-0A41-B02E-DA12D294E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85999"/>
            <a:ext cx="20574000" cy="5943599"/>
          </a:xfrm>
        </p:spPr>
        <p:txBody>
          <a:bodyPr/>
          <a:lstStyle>
            <a:lvl1pPr algn="ctr"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Recovery is Possible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DFEB7-D6A8-D039-09AF-8868E52772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225" y="8229598"/>
            <a:ext cx="16459200" cy="1981202"/>
          </a:xfr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4DDB662-944D-1014-DC04-843EE73903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10972800"/>
            <a:ext cx="20574000" cy="701675"/>
          </a:xfrm>
        </p:spPr>
        <p:txBody>
          <a:bodyPr/>
          <a:lstStyle>
            <a:lvl1pPr algn="ctr">
              <a:defRPr b="1" i="0" spc="30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799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FB2C23F-ADD7-8A6B-E67B-C1D17A40B0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5029200"/>
            <a:ext cx="3657600" cy="36576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1" i="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0000"/>
            </a:lvl2pPr>
            <a:lvl3pPr>
              <a:defRPr sz="20000"/>
            </a:lvl3pPr>
            <a:lvl4pPr>
              <a:defRPr sz="20000"/>
            </a:lvl4pPr>
            <a:lvl5pPr>
              <a:defRPr sz="200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C4FDE-7442-1E67-69EC-7DF17731C0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5650" y="5029200"/>
            <a:ext cx="12801600" cy="36576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Blue Section Break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5817CA-4B75-3632-CDAC-5C948C1517A5}"/>
              </a:ext>
            </a:extLst>
          </p:cNvPr>
          <p:cNvCxnSpPr/>
          <p:nvPr userDrawn="1"/>
        </p:nvCxnSpPr>
        <p:spPr>
          <a:xfrm>
            <a:off x="7633010" y="5029200"/>
            <a:ext cx="0" cy="3657600"/>
          </a:xfrm>
          <a:prstGeom prst="line">
            <a:avLst/>
          </a:prstGeom>
          <a:ln w="1016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26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E870C2F-E37C-D73A-9903-5E1FDED540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5029200"/>
            <a:ext cx="3657600" cy="36576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1" i="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0000"/>
            </a:lvl2pPr>
            <a:lvl3pPr>
              <a:defRPr sz="20000"/>
            </a:lvl3pPr>
            <a:lvl4pPr>
              <a:defRPr sz="20000"/>
            </a:lvl4pPr>
            <a:lvl5pPr>
              <a:defRPr sz="200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FDB270-D203-B725-BFF8-3818F1704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760" y="5029200"/>
            <a:ext cx="12801600" cy="36576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Burgundy Section Break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A10DD02-06F9-BA44-ACE0-51E6BA7E9179}"/>
              </a:ext>
            </a:extLst>
          </p:cNvPr>
          <p:cNvCxnSpPr/>
          <p:nvPr userDrawn="1"/>
        </p:nvCxnSpPr>
        <p:spPr>
          <a:xfrm>
            <a:off x="7633010" y="5029200"/>
            <a:ext cx="0" cy="365760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5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Section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B25A94B-807A-1C40-AE11-97F5AFD04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5029200"/>
            <a:ext cx="3657600" cy="36576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1" i="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0000"/>
            </a:lvl2pPr>
            <a:lvl3pPr>
              <a:defRPr sz="20000"/>
            </a:lvl3pPr>
            <a:lvl4pPr>
              <a:defRPr sz="20000"/>
            </a:lvl4pPr>
            <a:lvl5pPr>
              <a:defRPr sz="200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BD14-A1DA-7E4C-AACC-92740FC28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760" y="5029200"/>
            <a:ext cx="12801600" cy="36576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Navy Section Break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45F3A7-6598-76B1-9AFB-4C46282A581E}"/>
              </a:ext>
            </a:extLst>
          </p:cNvPr>
          <p:cNvCxnSpPr/>
          <p:nvPr userDrawn="1"/>
        </p:nvCxnSpPr>
        <p:spPr>
          <a:xfrm>
            <a:off x="7633010" y="5029200"/>
            <a:ext cx="0" cy="3657600"/>
          </a:xfrm>
          <a:prstGeom prst="line">
            <a:avLst/>
          </a:prstGeom>
          <a:ln w="1016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04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41DF-F796-4343-9761-C4FDE56E0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286000"/>
            <a:ext cx="11887200" cy="1828800"/>
          </a:xfrm>
        </p:spPr>
        <p:txBody>
          <a:bodyPr lIns="0" tIns="0" rIns="0" bIns="0"/>
          <a:lstStyle>
            <a:lvl1pPr>
              <a:defRPr sz="115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6E0721B-6BD8-DA6F-AFD3-618CF1A757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00400" y="5486400"/>
            <a:ext cx="11887200" cy="5943600"/>
          </a:xfrm>
        </p:spPr>
        <p:txBody>
          <a:bodyPr lIns="0" tIns="0" rIns="0" bIns="0">
            <a:noAutofit/>
          </a:bodyPr>
          <a:lstStyle>
            <a:lvl1pPr marL="742950" marR="0" indent="-742950" algn="l" defTabSz="1828343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4000">
                <a:solidFill>
                  <a:schemeClr val="tx2"/>
                </a:solidFill>
                <a:latin typeface="+mn-lt"/>
                <a:ea typeface="Fira Sans" panose="020B0503050000020004" pitchFamily="34" charset="0"/>
              </a:defRPr>
            </a:lvl1pPr>
            <a:lvl2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2pPr>
            <a:lvl3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3pPr>
            <a:lvl4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4pPr>
            <a:lvl5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7EDC71-0304-EAF1-2A3A-33B720002FD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029200" y="2743200"/>
            <a:ext cx="0" cy="3657600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0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5F31E0A5-6C2E-3771-5550-A7EA19694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620" b="12053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7AFF98C-37DC-3D24-8BEC-8D092213F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4377904" cy="13716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6F3BBB13-2735-3E70-6B7E-0A4A82034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4114800"/>
            <a:ext cx="22402800" cy="4572000"/>
          </a:xfrm>
        </p:spPr>
        <p:txBody>
          <a:bodyPr/>
          <a:lstStyle>
            <a:lvl1pPr marL="914400" indent="-914400">
              <a:defRPr sz="9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“1 in 4 Texans have experienced an opioid overdose or know someone who has.”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71512F6-7628-B07E-1142-5DD95AEA5D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30552" y="10287000"/>
            <a:ext cx="20116800" cy="1371600"/>
          </a:xfrm>
        </p:spPr>
        <p:txBody>
          <a:bodyPr/>
          <a:lstStyle>
            <a:lvl1pPr>
              <a:lnSpc>
                <a:spcPct val="125000"/>
              </a:lnSpc>
              <a:defRPr b="0" i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- Based on results from panel surveys conducted in 2020 and 2021 with a total of 3,347 adult participants throughout the state of Texas. Participants were selected to reflect current Texas demographics, including age, gender and ethnicity.</a:t>
            </a:r>
          </a:p>
        </p:txBody>
      </p:sp>
    </p:spTree>
    <p:extLst>
      <p:ext uri="{BB962C8B-B14F-4D97-AF65-F5344CB8AC3E}">
        <p14:creationId xmlns:p14="http://schemas.microsoft.com/office/powerpoint/2010/main" val="19177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 4 Tex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81EEC-B203-8C49-8E48-741D68983C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143000"/>
            <a:ext cx="10058400" cy="2286000"/>
          </a:xfrm>
        </p:spPr>
        <p:txBody>
          <a:bodyPr lIns="0" tIns="0" rIns="0" bIns="0" anchor="t"/>
          <a:lstStyle>
            <a:lvl1pPr>
              <a:lnSpc>
                <a:spcPct val="100000"/>
              </a:lnSpc>
              <a:defRPr sz="44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1 in 4 Texans has experienced an opioid overdose or knows someone who has.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D7C475-3D83-87BA-C365-679335F7DC5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490450" y="0"/>
            <a:ext cx="11887200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/>
            </a:lvl1pPr>
          </a:lstStyle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0" dirty="0">
              <a:solidFill>
                <a:schemeClr val="tx1"/>
              </a:solidFill>
            </a:endParaRPr>
          </a:p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0" dirty="0">
              <a:solidFill>
                <a:schemeClr val="tx1"/>
              </a:solidFill>
            </a:endParaRPr>
          </a:p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0" dirty="0">
              <a:solidFill>
                <a:schemeClr val="tx1"/>
              </a:solidFill>
            </a:endParaRPr>
          </a:p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000" dirty="0">
                <a:solidFill>
                  <a:schemeClr val="tx1"/>
                </a:solidFill>
              </a:rPr>
              <a:t>MAP WITH MOST AFFECTED COUNTIES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AE58E98-4284-C1DC-E0F3-8DF89EC766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71600" y="7135090"/>
            <a:ext cx="10058400" cy="543790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>
              <a:lnSpc>
                <a:spcPct val="125000"/>
              </a:lnSpc>
            </a:pPr>
            <a:r>
              <a:rPr lang="en-US" dirty="0"/>
              <a:t>From 2019-2021, 11,659 Texans died from an </a:t>
            </a:r>
            <a:br>
              <a:rPr lang="en-US" dirty="0"/>
            </a:br>
            <a:r>
              <a:rPr lang="en-US" dirty="0"/>
              <a:t>opioid-related overdose.</a:t>
            </a:r>
          </a:p>
          <a:p>
            <a:pPr>
              <a:lnSpc>
                <a:spcPct val="125000"/>
              </a:lnSpc>
            </a:pPr>
            <a:r>
              <a:rPr lang="en-US" dirty="0"/>
              <a:t>Comparatively, 15,410 Texans died from an </a:t>
            </a:r>
            <a:br>
              <a:rPr lang="en-US" dirty="0"/>
            </a:br>
            <a:r>
              <a:rPr lang="en-US" dirty="0"/>
              <a:t>opioid-related overdose between 1999-2016.</a:t>
            </a:r>
          </a:p>
          <a:p>
            <a:pPr>
              <a:lnSpc>
                <a:spcPct val="125000"/>
              </a:lnSpc>
            </a:pPr>
            <a:r>
              <a:rPr lang="en-US" dirty="0"/>
              <a:t>Prescription drug overdose is a leading cause of maternal mortality in Texas.</a:t>
            </a:r>
          </a:p>
          <a:p>
            <a:pPr>
              <a:lnSpc>
                <a:spcPct val="125000"/>
              </a:lnSpc>
            </a:pPr>
            <a:r>
              <a:rPr lang="en-US" dirty="0"/>
              <a:t>Nearly one in five Texas high school students have taken prescription drugs without a doctor’s prescription.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FD007D0-0C40-48B0-271F-C61BD071E6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71600" y="4854954"/>
            <a:ext cx="10058400" cy="2272677"/>
          </a:xfrm>
        </p:spPr>
        <p:txBody>
          <a:bodyPr numCol="2"/>
          <a:lstStyle>
            <a:lvl1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 marL="1371371" indent="-457200">
              <a:buFont typeface="Arial" panose="020B0604020202020204" pitchFamily="34" charset="0"/>
              <a:buChar char="•"/>
              <a:defRPr/>
            </a:lvl2pPr>
          </a:lstStyle>
          <a:p>
            <a:pPr lvl="1">
              <a:lnSpc>
                <a:spcPct val="125000"/>
              </a:lnSpc>
            </a:pPr>
            <a:r>
              <a:rPr lang="en-US" dirty="0"/>
              <a:t>Harris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Dallas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Bexar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Travis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Tarrant County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952BA8-6455-82C0-B9B6-77C5263800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71600" y="3429000"/>
            <a:ext cx="10058400" cy="1412632"/>
          </a:xfrm>
        </p:spPr>
        <p:txBody>
          <a:bodyPr numCol="1"/>
          <a:lstStyle>
            <a:lvl1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 marL="914171" indent="0">
              <a:buFont typeface="Arial" panose="020B0604020202020204" pitchFamily="34" charset="0"/>
              <a:buNone/>
              <a:defRPr/>
            </a:lvl2pPr>
          </a:lstStyle>
          <a:p>
            <a:pPr lvl="0">
              <a:lnSpc>
                <a:spcPct val="125000"/>
              </a:lnSpc>
            </a:pPr>
            <a:r>
              <a:rPr lang="en-US" dirty="0"/>
              <a:t>Top 5 counties in Texas with the highest counts of opioid overdose deaths (as of 2019).</a:t>
            </a:r>
          </a:p>
        </p:txBody>
      </p:sp>
    </p:spTree>
    <p:extLst>
      <p:ext uri="{BB962C8B-B14F-4D97-AF65-F5344CB8AC3E}">
        <p14:creationId xmlns:p14="http://schemas.microsoft.com/office/powerpoint/2010/main" val="10580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 Quot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B9EA9BD-0594-09F6-5B1D-9088978CAEF2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DE7A8-FBE6-DF03-CF2E-B5EA1DB2DC8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28606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4F06878-236C-EB27-6669-45E692102D8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1600" y="2514607"/>
            <a:ext cx="9144000" cy="9601187"/>
          </a:xfrm>
        </p:spPr>
        <p:txBody>
          <a:bodyPr numCol="1">
            <a:noAutofit/>
          </a:bodyPr>
          <a:lstStyle>
            <a:lvl1pPr marL="0" indent="0">
              <a:lnSpc>
                <a:spcPct val="125000"/>
              </a:lnSpc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Prescription opioids are a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C45A7B-F057-72ED-88DB-4684DCD70D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3429000"/>
            <a:ext cx="9144000" cy="3657604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DA3264C-E7AA-5323-F58F-B8B7BE755A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1371594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Prescribed to help with pain from: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7BE9842-3F92-1354-1BCF-9223438B7D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62050" y="8458188"/>
            <a:ext cx="9144000" cy="3657594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3073054-3B72-9927-3831-948449DDA5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862050" y="7086594"/>
            <a:ext cx="9144000" cy="1371594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Prescribed to help with pain from:</a:t>
            </a:r>
          </a:p>
        </p:txBody>
      </p:sp>
    </p:spTree>
    <p:extLst>
      <p:ext uri="{BB962C8B-B14F-4D97-AF65-F5344CB8AC3E}">
        <p14:creationId xmlns:p14="http://schemas.microsoft.com/office/powerpoint/2010/main" val="375028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872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74" r:id="rId3"/>
    <p:sldLayoutId id="2147483675" r:id="rId4"/>
    <p:sldLayoutId id="2147483676" r:id="rId5"/>
    <p:sldLayoutId id="2147483672" r:id="rId6"/>
    <p:sldLayoutId id="2147483673" r:id="rId7"/>
    <p:sldLayoutId id="2147483680" r:id="rId8"/>
    <p:sldLayoutId id="2147483696" r:id="rId9"/>
    <p:sldLayoutId id="2147483695" r:id="rId10"/>
    <p:sldLayoutId id="2147483698" r:id="rId11"/>
    <p:sldLayoutId id="2147483699" r:id="rId12"/>
    <p:sldLayoutId id="2147483691" r:id="rId13"/>
    <p:sldLayoutId id="2147483678" r:id="rId14"/>
    <p:sldLayoutId id="2147483690" r:id="rId15"/>
    <p:sldLayoutId id="2147483681" r:id="rId16"/>
    <p:sldLayoutId id="2147483688" r:id="rId17"/>
    <p:sldLayoutId id="2147483684" r:id="rId18"/>
    <p:sldLayoutId id="2147483682" r:id="rId19"/>
    <p:sldLayoutId id="2147483686" r:id="rId20"/>
    <p:sldLayoutId id="2147483685" r:id="rId21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9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whfg-ak0nyY?feature=oembed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s://www.youtube.com/watch?v=2w0zT1oCPVI&amp;t=2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r8gVO_dQ37A?feature=oembed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youtu.be/r8gVO_dQ37A?si=B797ZingKiO7EXKN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R3POvjY7Rfk?feature=oembed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www.youtube.com/watch?v=R3POvjY7Rfk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naloxonetexas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xopioidresponse.org/es/recursos" TargetMode="External"/><Relationship Id="rId2" Type="http://schemas.openxmlformats.org/officeDocument/2006/relationships/hyperlink" Target="https://chat.988lifeline.org/?lang=es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emf"/><Relationship Id="rId4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yJPFhFcAjEU?feature=oembed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s://youtu.be/yJPFhFcAjEU?si=LRjN9L5-MLZjzf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s://healthdata.dshs.texas.gov/dashboards/drugs-and-alcohol/opioids/" TargetMode="Externa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10552-1ECF-0911-BADF-CCE97A819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/>
              </a:rPr>
              <a:t>Cómo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prevenir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una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sobredosis</a:t>
            </a:r>
            <a:r>
              <a:rPr lang="en-US" dirty="0">
                <a:latin typeface="Arial Black"/>
              </a:rPr>
              <a:t> de </a:t>
            </a:r>
            <a:r>
              <a:rPr lang="en-US" dirty="0" err="1">
                <a:latin typeface="Arial Black"/>
              </a:rPr>
              <a:t>opioides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recetados</a:t>
            </a:r>
            <a:r>
              <a:rPr lang="en-US" dirty="0">
                <a:latin typeface="Arial Black"/>
              </a:rPr>
              <a:t> y de </a:t>
            </a:r>
            <a:r>
              <a:rPr lang="en-US" dirty="0" err="1">
                <a:latin typeface="Arial Black"/>
              </a:rPr>
              <a:t>fentanilo</a:t>
            </a:r>
            <a:endParaRPr lang="en-US" dirty="0">
              <a:latin typeface="Arial Black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342E5-4502-C201-A4EE-89BD85FF46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Respuesta a los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Texas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21936-9D7D-60C1-375D-885298CEB7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NOMBRE DEL PRESENTADOR:</a:t>
            </a:r>
          </a:p>
        </p:txBody>
      </p:sp>
    </p:spTree>
    <p:extLst>
      <p:ext uri="{BB962C8B-B14F-4D97-AF65-F5344CB8AC3E}">
        <p14:creationId xmlns:p14="http://schemas.microsoft.com/office/powerpoint/2010/main" val="228812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¿Cómo Actúan los Opioides Recetados?">
            <a:extLst>
              <a:ext uri="{FF2B5EF4-FFF2-40B4-BE49-F238E27FC236}">
                <a16:creationId xmlns:a16="http://schemas.microsoft.com/office/drawing/2014/main" id="{719E5E8B-4ED7-9AF0-C22E-28F9A235D4D2}"/>
              </a:ext>
            </a:extLst>
          </p:cNvPr>
          <p:cNvSpPr txBox="1"/>
          <p:nvPr/>
        </p:nvSpPr>
        <p:spPr>
          <a:xfrm>
            <a:off x="1828547" y="12893906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s-ES" sz="2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  <a:hlinkClick r:id="rId4"/>
              </a:rPr>
              <a:t>¿Cómo Actúan los Opioides Recetados?</a:t>
            </a:r>
            <a:endParaRPr lang="en-US" sz="2400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3" name="Online Media 1" descr="¿Cómo Actúan los Opioides Recetados?">
            <a:hlinkClick r:id="" action="ppaction://media"/>
            <a:extLst>
              <a:ext uri="{FF2B5EF4-FFF2-40B4-BE49-F238E27FC236}">
                <a16:creationId xmlns:a16="http://schemas.microsoft.com/office/drawing/2014/main" id="{BFF6264C-973D-813C-6CDB-547CE67025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54353" y="1004514"/>
            <a:ext cx="20720304" cy="117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797286-89AE-561F-B8D4-A9597EEF17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Los </a:t>
            </a:r>
            <a:r>
              <a:rPr kumimoji="0" lang="en-US" sz="69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opioides</a:t>
            </a:r>
            <a: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9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recetados</a:t>
            </a:r>
            <a: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son </a:t>
            </a:r>
            <a:b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</a:br>
            <a: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un </a:t>
            </a:r>
            <a:r>
              <a:rPr kumimoji="0" lang="en-US" sz="69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tipo</a:t>
            </a:r>
            <a: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de </a:t>
            </a:r>
            <a:r>
              <a:rPr kumimoji="0" lang="en-US" sz="69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medicamentos</a:t>
            </a:r>
            <a: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9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muy</a:t>
            </a:r>
            <a: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9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potentes</a:t>
            </a:r>
            <a: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que </a:t>
            </a:r>
            <a:r>
              <a:rPr kumimoji="0" lang="en-US" sz="69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sirven</a:t>
            </a:r>
            <a: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para </a:t>
            </a:r>
            <a:r>
              <a:rPr kumimoji="0" lang="en-US" sz="69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tratar</a:t>
            </a:r>
            <a: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9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el</a:t>
            </a:r>
            <a: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dolor.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</a:b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BDF5F-A2ED-855C-1673-69FB0C6C062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862050" y="1541206"/>
            <a:ext cx="9144000" cy="137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/>
              <a:t>Los </a:t>
            </a:r>
            <a:r>
              <a:rPr lang="en-US" sz="2500" dirty="0" err="1"/>
              <a:t>opioides</a:t>
            </a:r>
            <a:r>
              <a:rPr lang="en-US" sz="2500" dirty="0"/>
              <a:t> se </a:t>
            </a:r>
            <a:r>
              <a:rPr lang="en-US" sz="2500" dirty="0" err="1"/>
              <a:t>recetan</a:t>
            </a:r>
            <a:r>
              <a:rPr lang="en-US" sz="2500" dirty="0"/>
              <a:t> para </a:t>
            </a:r>
            <a:r>
              <a:rPr lang="en-US" sz="2500" dirty="0" err="1"/>
              <a:t>aliviar</a:t>
            </a:r>
            <a:r>
              <a:rPr lang="en-US" sz="2500" dirty="0"/>
              <a:t> </a:t>
            </a:r>
            <a:r>
              <a:rPr lang="en-US" sz="2500" dirty="0" err="1"/>
              <a:t>el</a:t>
            </a:r>
            <a:r>
              <a:rPr lang="en-US" sz="2500" dirty="0"/>
              <a:t> dolor </a:t>
            </a:r>
            <a:r>
              <a:rPr lang="en-US" dirty="0" err="1"/>
              <a:t>causado</a:t>
            </a:r>
            <a:r>
              <a:rPr lang="en-US" sz="2500" dirty="0"/>
              <a:t> </a:t>
            </a:r>
            <a:r>
              <a:rPr lang="en-US" sz="2500" dirty="0" err="1"/>
              <a:t>por</a:t>
            </a:r>
            <a:r>
              <a:rPr lang="en-US" sz="2500" dirty="0"/>
              <a:t>: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7154B-BEF1-B685-8B03-3ECBF56F82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50" y="2883315"/>
            <a:ext cx="9144000" cy="3429000"/>
          </a:xfrm>
        </p:spPr>
        <p:txBody>
          <a:bodyPr/>
          <a:lstStyle/>
          <a:p>
            <a:r>
              <a:rPr lang="en-US" dirty="0" err="1"/>
              <a:t>Lesiones</a:t>
            </a:r>
            <a:r>
              <a:rPr lang="en-US" dirty="0"/>
              <a:t> graves</a:t>
            </a:r>
          </a:p>
          <a:p>
            <a:r>
              <a:rPr lang="en-US" dirty="0" err="1"/>
              <a:t>Cirugía</a:t>
            </a:r>
            <a:endParaRPr lang="en-US" dirty="0"/>
          </a:p>
          <a:p>
            <a:r>
              <a:rPr lang="en-US" dirty="0"/>
              <a:t>Un </a:t>
            </a:r>
            <a:r>
              <a:rPr lang="en-US" dirty="0" err="1"/>
              <a:t>parto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cesárea</a:t>
            </a:r>
            <a:endParaRPr lang="en-US" dirty="0"/>
          </a:p>
          <a:p>
            <a:r>
              <a:rPr lang="en-US" dirty="0" err="1"/>
              <a:t>Cáncer</a:t>
            </a:r>
            <a:r>
              <a:rPr lang="en-US" dirty="0"/>
              <a:t> y </a:t>
            </a:r>
            <a:r>
              <a:rPr lang="en-US" dirty="0" err="1"/>
              <a:t>otros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59EC8-CE35-3AB6-5A31-8D31A4CF18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862050" y="6341812"/>
            <a:ext cx="9144000" cy="137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ejemplos</a:t>
            </a:r>
            <a:r>
              <a:rPr lang="en-US" dirty="0"/>
              <a:t> de </a:t>
            </a:r>
            <a:r>
              <a:rPr lang="en-US" dirty="0" err="1"/>
              <a:t>marcas</a:t>
            </a:r>
            <a:r>
              <a:rPr lang="en-US" dirty="0"/>
              <a:t> </a:t>
            </a:r>
            <a:r>
              <a:rPr lang="en-US" dirty="0" err="1"/>
              <a:t>comerciales</a:t>
            </a:r>
            <a:r>
              <a:rPr lang="en-US" dirty="0"/>
              <a:t> de </a:t>
            </a:r>
            <a:r>
              <a:rPr lang="en-US" dirty="0" err="1"/>
              <a:t>opioides</a:t>
            </a:r>
            <a:r>
              <a:rPr lang="en-US" dirty="0"/>
              <a:t> son:</a:t>
            </a:r>
          </a:p>
          <a:p>
            <a:pPr marL="0" indent="0">
              <a:buNone/>
            </a:pPr>
            <a:endParaRPr lang="en-US" sz="25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3E6373-5C46-5E93-5B20-ABA2CC686E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862050" y="7654424"/>
            <a:ext cx="9144000" cy="4800595"/>
          </a:xfrm>
        </p:spPr>
        <p:txBody>
          <a:bodyPr/>
          <a:lstStyle/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con </a:t>
            </a:r>
            <a:r>
              <a:rPr lang="en-US" dirty="0" err="1"/>
              <a:t>codeína</a:t>
            </a:r>
            <a:endParaRPr lang="en-US" dirty="0"/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</p:spTree>
    <p:extLst>
      <p:ext uri="{BB962C8B-B14F-4D97-AF65-F5344CB8AC3E}">
        <p14:creationId xmlns:p14="http://schemas.microsoft.com/office/powerpoint/2010/main" val="1541096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5B158D-5F79-9656-DCB5-004D249CE4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B8BF8E-A915-A617-A342-E6FC03A87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riesgos</a:t>
            </a:r>
            <a:r>
              <a:rPr lang="en-US" dirty="0"/>
              <a:t> </a:t>
            </a:r>
            <a:r>
              <a:rPr lang="en-US" dirty="0" err="1"/>
              <a:t>conllevan</a:t>
            </a:r>
            <a:r>
              <a:rPr lang="en-US" dirty="0"/>
              <a:t> los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recetados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0303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Conozca los Riesgos del Uso Indebido de Opioides">
            <a:extLst>
              <a:ext uri="{FF2B5EF4-FFF2-40B4-BE49-F238E27FC236}">
                <a16:creationId xmlns:a16="http://schemas.microsoft.com/office/drawing/2014/main" id="{03E69093-CC50-0CCD-178B-9860A88C8989}"/>
              </a:ext>
            </a:extLst>
          </p:cNvPr>
          <p:cNvSpPr txBox="1"/>
          <p:nvPr/>
        </p:nvSpPr>
        <p:spPr>
          <a:xfrm>
            <a:off x="1828547" y="12893906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b="1" dirty="0">
                <a:effectLst/>
                <a:latin typeface="Roboto" panose="02000000000000000000" pitchFamily="2" charset="0"/>
                <a:hlinkClick r:id="rId4"/>
              </a:rPr>
              <a:t>Conozca los Riesgos del Uso Indebido de Opioides</a:t>
            </a:r>
            <a:endParaRPr lang="en-US" sz="2400" b="1" dirty="0">
              <a:effectLst/>
              <a:latin typeface="Roboto" panose="02000000000000000000" pitchFamily="2" charset="0"/>
            </a:endParaRPr>
          </a:p>
        </p:txBody>
      </p:sp>
      <p:pic>
        <p:nvPicPr>
          <p:cNvPr id="2" name="Online Media 3" descr="Conozca los Riesgos del Uso Indebido de Opioides">
            <a:hlinkClick r:id="" action="ppaction://media"/>
            <a:extLst>
              <a:ext uri="{FF2B5EF4-FFF2-40B4-BE49-F238E27FC236}">
                <a16:creationId xmlns:a16="http://schemas.microsoft.com/office/drawing/2014/main" id="{77A2DE59-F6E5-5BE8-D835-274D5A4F76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43217" y="980408"/>
            <a:ext cx="20805634" cy="1175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E162DC-8D5E-FC94-5DAC-EE4C3EDA1D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542206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El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cuerpo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puede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volverse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dependiente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de los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opioides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recetados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tan solo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siete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días de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consumirlos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, y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ello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podría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conducir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una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persona a la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adicción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CB835-3B33-40E6-F64E-7C56D9D70F1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862050" y="2057406"/>
            <a:ext cx="9144000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El </a:t>
            </a:r>
            <a:r>
              <a:rPr lang="en-US" sz="2600" dirty="0" err="1"/>
              <a:t>cuerpo</a:t>
            </a:r>
            <a:r>
              <a:rPr lang="en-US" sz="2600" dirty="0"/>
              <a:t> y </a:t>
            </a:r>
            <a:r>
              <a:rPr lang="en-US" sz="2600" dirty="0" err="1"/>
              <a:t>el</a:t>
            </a:r>
            <a:r>
              <a:rPr lang="en-US" sz="2600" dirty="0"/>
              <a:t> </a:t>
            </a:r>
            <a:r>
              <a:rPr lang="en-US" sz="2600" dirty="0" err="1"/>
              <a:t>cerebro</a:t>
            </a:r>
            <a:r>
              <a:rPr lang="en-US" sz="2600" dirty="0"/>
              <a:t> se </a:t>
            </a:r>
            <a:r>
              <a:rPr lang="en-US" sz="2600" dirty="0" err="1"/>
              <a:t>acostumbran</a:t>
            </a:r>
            <a:r>
              <a:rPr lang="en-US" sz="2600" dirty="0"/>
              <a:t> </a:t>
            </a:r>
            <a:r>
              <a:rPr lang="en-US" sz="2600" dirty="0" err="1"/>
              <a:t>rápidamente</a:t>
            </a:r>
            <a:r>
              <a:rPr lang="en-US" sz="2600" dirty="0"/>
              <a:t> al </a:t>
            </a:r>
            <a:r>
              <a:rPr lang="en-US" sz="2600" dirty="0" err="1"/>
              <a:t>medicamento</a:t>
            </a:r>
            <a:r>
              <a:rPr lang="en-US" sz="2600" dirty="0"/>
              <a:t>: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FD101-FBE6-448E-68CB-425904EF71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50" y="3429000"/>
            <a:ext cx="9144000" cy="2971806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cantidad</a:t>
            </a:r>
            <a:r>
              <a:rPr lang="en-US" dirty="0"/>
              <a:t> </a:t>
            </a:r>
            <a:r>
              <a:rPr lang="en-US" dirty="0" err="1"/>
              <a:t>recetada</a:t>
            </a:r>
            <a:r>
              <a:rPr lang="en-US" dirty="0"/>
              <a:t> se </a:t>
            </a:r>
            <a:r>
              <a:rPr lang="en-US" dirty="0" err="1"/>
              <a:t>vuelve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eficaz</a:t>
            </a:r>
            <a:r>
              <a:rPr lang="en-US" dirty="0"/>
              <a:t>.</a:t>
            </a:r>
          </a:p>
          <a:p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necesaria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mayor </a:t>
            </a:r>
            <a:r>
              <a:rPr lang="en-US" dirty="0" err="1"/>
              <a:t>cantidad</a:t>
            </a:r>
            <a:r>
              <a:rPr lang="en-US" dirty="0"/>
              <a:t> para </a:t>
            </a:r>
            <a:r>
              <a:rPr lang="en-US" dirty="0" err="1"/>
              <a:t>controlar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dolor, lo que </a:t>
            </a:r>
            <a:r>
              <a:rPr lang="en-US" dirty="0" err="1"/>
              <a:t>aumenta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riesgo</a:t>
            </a:r>
            <a:r>
              <a:rPr lang="en-US" dirty="0"/>
              <a:t> de </a:t>
            </a:r>
            <a:r>
              <a:rPr lang="en-US" dirty="0" err="1"/>
              <a:t>abuso</a:t>
            </a:r>
            <a:r>
              <a:rPr lang="en-US" dirty="0"/>
              <a:t> y </a:t>
            </a:r>
            <a:r>
              <a:rPr lang="en-US" dirty="0" err="1"/>
              <a:t>sobredosis</a:t>
            </a:r>
            <a:r>
              <a:rPr lang="en-US" dirty="0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6B7907-083F-0881-19E0-2E69B44447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862050" y="6813764"/>
            <a:ext cx="9144000" cy="13715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Los </a:t>
            </a:r>
            <a:r>
              <a:rPr lang="en-US" sz="2600" dirty="0" err="1"/>
              <a:t>siguientes</a:t>
            </a:r>
            <a:r>
              <a:rPr lang="en-US" sz="2600" dirty="0"/>
              <a:t> son los </a:t>
            </a:r>
            <a:r>
              <a:rPr lang="en-US" sz="2600" dirty="0" err="1"/>
              <a:t>signos</a:t>
            </a:r>
            <a:r>
              <a:rPr lang="en-US" sz="2600" dirty="0"/>
              <a:t> de </a:t>
            </a:r>
            <a:r>
              <a:rPr lang="en-US" sz="2600" dirty="0" err="1"/>
              <a:t>abstinencia</a:t>
            </a:r>
            <a:r>
              <a:rPr lang="en-US" sz="2600" dirty="0"/>
              <a:t> </a:t>
            </a:r>
            <a:r>
              <a:rPr lang="en-US" sz="2600" dirty="0" err="1"/>
              <a:t>una</a:t>
            </a:r>
            <a:r>
              <a:rPr lang="en-US" sz="2600" dirty="0"/>
              <a:t> </a:t>
            </a:r>
            <a:r>
              <a:rPr lang="en-US" sz="2600" dirty="0" err="1"/>
              <a:t>vez</a:t>
            </a:r>
            <a:r>
              <a:rPr lang="en-US" sz="2600" dirty="0"/>
              <a:t> que la persona </a:t>
            </a:r>
            <a:r>
              <a:rPr lang="en-US" sz="2600" dirty="0" err="1"/>
              <a:t>tiene</a:t>
            </a:r>
            <a:r>
              <a:rPr lang="en-US" sz="2600" dirty="0"/>
              <a:t> </a:t>
            </a:r>
            <a:r>
              <a:rPr lang="en-US" sz="2600" dirty="0" err="1"/>
              <a:t>dependencia</a:t>
            </a:r>
            <a:r>
              <a:rPr lang="en-US" sz="2600" dirty="0"/>
              <a:t> </a:t>
            </a:r>
            <a:r>
              <a:rPr lang="en-US" sz="2600" dirty="0" err="1"/>
              <a:t>física</a:t>
            </a:r>
            <a:r>
              <a:rPr lang="en-US" sz="2600" dirty="0"/>
              <a:t>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80C388-B0D2-2E46-188E-97E073583C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862050" y="8185358"/>
            <a:ext cx="9144000" cy="3657594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242424"/>
                </a:solidFill>
              </a:rPr>
              <a:t>Insomnio</a:t>
            </a:r>
            <a:endParaRPr lang="en-US" dirty="0">
              <a:solidFill>
                <a:srgbClr val="242424"/>
              </a:solidFill>
            </a:endParaRPr>
          </a:p>
          <a:p>
            <a:r>
              <a:rPr lang="en-US" dirty="0" err="1">
                <a:solidFill>
                  <a:srgbClr val="242424"/>
                </a:solidFill>
              </a:rPr>
              <a:t>Ansiedad</a:t>
            </a:r>
            <a:endParaRPr lang="en-US" dirty="0">
              <a:solidFill>
                <a:srgbClr val="242424"/>
              </a:solidFill>
            </a:endParaRPr>
          </a:p>
          <a:p>
            <a:r>
              <a:rPr lang="en-US" dirty="0" err="1">
                <a:solidFill>
                  <a:srgbClr val="242424"/>
                </a:solidFill>
              </a:rPr>
              <a:t>Náuseas</a:t>
            </a:r>
            <a:endParaRPr lang="en-US" dirty="0">
              <a:solidFill>
                <a:srgbClr val="242424"/>
              </a:solidFill>
            </a:endParaRPr>
          </a:p>
          <a:p>
            <a:r>
              <a:rPr lang="en-US" dirty="0">
                <a:solidFill>
                  <a:srgbClr val="242424"/>
                </a:solidFill>
              </a:rPr>
              <a:t>Dolores </a:t>
            </a:r>
            <a:r>
              <a:rPr lang="en-US" dirty="0" err="1">
                <a:solidFill>
                  <a:srgbClr val="242424"/>
                </a:solidFill>
              </a:rPr>
              <a:t>musculares</a:t>
            </a:r>
            <a:endParaRPr lang="en-US" dirty="0">
              <a:solidFill>
                <a:srgbClr val="242424"/>
              </a:solidFill>
            </a:endParaRPr>
          </a:p>
          <a:p>
            <a:r>
              <a:rPr lang="en-US" dirty="0" err="1">
                <a:solidFill>
                  <a:srgbClr val="242424"/>
                </a:solidFill>
              </a:rPr>
              <a:t>Agitación</a:t>
            </a:r>
            <a:endParaRPr lang="en-US" dirty="0">
              <a:solidFill>
                <a:srgbClr val="242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84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F3AD18-624D-D88A-0A11-BB13CD90A9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599" y="2514600"/>
            <a:ext cx="9521687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Los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opioides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son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potentes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medicamentos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que se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usan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para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tratar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el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dolor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físico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intenso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pero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abuso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puede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ser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peligroso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incluso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mortal.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C6EBB-4913-C874-346E-F11157480A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862050" y="2057406"/>
            <a:ext cx="9144000" cy="182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El </a:t>
            </a:r>
            <a:r>
              <a:rPr lang="en-US" sz="2600" dirty="0" err="1"/>
              <a:t>abuso</a:t>
            </a:r>
            <a:r>
              <a:rPr lang="en-US" sz="2600" dirty="0"/>
              <a:t> </a:t>
            </a:r>
            <a:r>
              <a:rPr lang="en-US" sz="2600" dirty="0" err="1"/>
              <a:t>consiste</a:t>
            </a:r>
            <a:r>
              <a:rPr lang="en-US" sz="2600" dirty="0"/>
              <a:t> </a:t>
            </a:r>
            <a:r>
              <a:rPr lang="en-US" sz="2600" dirty="0" err="1"/>
              <a:t>en</a:t>
            </a:r>
            <a:r>
              <a:rPr lang="en-US" sz="2600" dirty="0"/>
              <a:t> </a:t>
            </a:r>
            <a:r>
              <a:rPr lang="en-US" sz="2600" dirty="0" err="1"/>
              <a:t>consumir</a:t>
            </a:r>
            <a:r>
              <a:rPr lang="en-US" sz="2600" dirty="0"/>
              <a:t> </a:t>
            </a:r>
            <a:r>
              <a:rPr lang="en-US" sz="2600" dirty="0" err="1"/>
              <a:t>opioides</a:t>
            </a:r>
            <a:r>
              <a:rPr lang="en-US" sz="2600" dirty="0"/>
              <a:t> de forma </a:t>
            </a:r>
            <a:r>
              <a:rPr lang="en-US" sz="2600" dirty="0" err="1"/>
              <a:t>distinta</a:t>
            </a:r>
            <a:r>
              <a:rPr lang="en-US" sz="2600" dirty="0"/>
              <a:t> a </a:t>
            </a:r>
            <a:r>
              <a:rPr lang="en-US" sz="2600" dirty="0" err="1"/>
              <a:t>como</a:t>
            </a:r>
            <a:r>
              <a:rPr lang="en-US" sz="2600" dirty="0"/>
              <a:t> </a:t>
            </a:r>
            <a:r>
              <a:rPr lang="en-US" sz="2600" dirty="0" err="1"/>
              <a:t>han</a:t>
            </a:r>
            <a:r>
              <a:rPr lang="en-US" sz="2600" dirty="0"/>
              <a:t> </a:t>
            </a:r>
            <a:r>
              <a:rPr lang="en-US" sz="2600" dirty="0" err="1"/>
              <a:t>sido</a:t>
            </a:r>
            <a:r>
              <a:rPr lang="en-US" sz="2600" dirty="0"/>
              <a:t> </a:t>
            </a:r>
            <a:r>
              <a:rPr lang="en-US" sz="2600" dirty="0" err="1"/>
              <a:t>recetados</a:t>
            </a:r>
            <a:r>
              <a:rPr lang="en-US" sz="2600" dirty="0"/>
              <a:t> </a:t>
            </a:r>
            <a:r>
              <a:rPr lang="en-US" sz="2600" dirty="0" err="1"/>
              <a:t>por</a:t>
            </a:r>
            <a:r>
              <a:rPr lang="en-US" sz="2600" dirty="0"/>
              <a:t> un </a:t>
            </a:r>
            <a:r>
              <a:rPr lang="en-US" sz="2600" dirty="0" err="1"/>
              <a:t>médico</a:t>
            </a:r>
            <a:r>
              <a:rPr lang="en-US" sz="2600" dirty="0"/>
              <a:t>, </a:t>
            </a:r>
            <a:r>
              <a:rPr lang="en-US" sz="2600" dirty="0" err="1"/>
              <a:t>por</a:t>
            </a:r>
            <a:r>
              <a:rPr lang="en-US" sz="2600" dirty="0"/>
              <a:t> </a:t>
            </a:r>
            <a:r>
              <a:rPr lang="en-US" sz="2600" dirty="0" err="1"/>
              <a:t>ejemplo</a:t>
            </a:r>
            <a:r>
              <a:rPr lang="en-US" sz="2600" dirty="0"/>
              <a:t>: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4171F-A0B8-321B-2D36-C00A0DF017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49" y="3886206"/>
            <a:ext cx="9952107" cy="24807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600" dirty="0"/>
              <a:t>Tomar </a:t>
            </a:r>
            <a:r>
              <a:rPr lang="en-US" sz="2600" dirty="0" err="1"/>
              <a:t>más</a:t>
            </a:r>
            <a:r>
              <a:rPr lang="en-US" sz="2600" dirty="0"/>
              <a:t> </a:t>
            </a:r>
            <a:r>
              <a:rPr lang="en-US" sz="2600" dirty="0" err="1"/>
              <a:t>cantidad</a:t>
            </a:r>
            <a:r>
              <a:rPr lang="en-US" sz="2600" dirty="0"/>
              <a:t> de la </a:t>
            </a:r>
            <a:r>
              <a:rPr lang="en-US" sz="2600" dirty="0" err="1"/>
              <a:t>recetada</a:t>
            </a:r>
            <a:endParaRPr lang="en-US" sz="2600" dirty="0"/>
          </a:p>
          <a:p>
            <a:pPr>
              <a:lnSpc>
                <a:spcPct val="100000"/>
              </a:lnSpc>
            </a:pPr>
            <a:r>
              <a:rPr lang="en-US" sz="2600" dirty="0"/>
              <a:t>Tomar </a:t>
            </a:r>
            <a:r>
              <a:rPr lang="en-US" sz="2600" dirty="0" err="1"/>
              <a:t>opioides</a:t>
            </a:r>
            <a:r>
              <a:rPr lang="en-US" sz="2600" dirty="0"/>
              <a:t> sin </a:t>
            </a:r>
            <a:r>
              <a:rPr lang="en-US" sz="2600" dirty="0" err="1"/>
              <a:t>tener</a:t>
            </a:r>
            <a:r>
              <a:rPr lang="en-US" sz="2600" dirty="0"/>
              <a:t> </a:t>
            </a:r>
            <a:r>
              <a:rPr lang="en-US" sz="2600" dirty="0" err="1"/>
              <a:t>receta</a:t>
            </a:r>
            <a:r>
              <a:rPr lang="en-US" sz="2600" dirty="0"/>
              <a:t> </a:t>
            </a:r>
            <a:r>
              <a:rPr lang="en-US" sz="2600" dirty="0" err="1"/>
              <a:t>médica</a:t>
            </a:r>
            <a:endParaRPr lang="en-US" sz="2600" dirty="0"/>
          </a:p>
          <a:p>
            <a:pPr>
              <a:lnSpc>
                <a:spcPct val="100000"/>
              </a:lnSpc>
            </a:pPr>
            <a:r>
              <a:rPr lang="en-US" sz="2600" dirty="0" err="1"/>
              <a:t>Consumir</a:t>
            </a:r>
            <a:r>
              <a:rPr lang="en-US" sz="2600" dirty="0"/>
              <a:t> </a:t>
            </a:r>
            <a:r>
              <a:rPr lang="en-US" sz="2600" dirty="0" err="1"/>
              <a:t>opioides</a:t>
            </a:r>
            <a:r>
              <a:rPr lang="en-US" sz="2600" dirty="0"/>
              <a:t> con </a:t>
            </a:r>
            <a:r>
              <a:rPr lang="en-US" sz="2600" dirty="0" err="1"/>
              <a:t>cualquier</a:t>
            </a:r>
            <a:r>
              <a:rPr lang="en-US" sz="2600" dirty="0"/>
              <a:t> fin que no sea </a:t>
            </a:r>
            <a:r>
              <a:rPr lang="en-US" sz="2600" dirty="0" err="1"/>
              <a:t>médico</a:t>
            </a:r>
            <a:r>
              <a:rPr lang="en-US" sz="2600" dirty="0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BC2583-8794-07E2-6340-A24BAC65E1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862050" y="6263653"/>
            <a:ext cx="9144000" cy="137159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Tomar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 de lo </a:t>
            </a:r>
            <a:r>
              <a:rPr lang="en-US" dirty="0" err="1"/>
              <a:t>necesario</a:t>
            </a:r>
            <a:r>
              <a:rPr lang="en-US" dirty="0"/>
              <a:t> </a:t>
            </a:r>
            <a:r>
              <a:rPr lang="en-US" dirty="0" err="1"/>
              <a:t>podría</a:t>
            </a:r>
            <a:r>
              <a:rPr lang="en-US" dirty="0"/>
              <a:t> </a:t>
            </a:r>
            <a:r>
              <a:rPr lang="en-US" dirty="0" err="1"/>
              <a:t>provocar</a:t>
            </a:r>
            <a:r>
              <a:rPr lang="en-US" dirty="0"/>
              <a:t> </a:t>
            </a:r>
            <a:r>
              <a:rPr lang="en-US" dirty="0" err="1"/>
              <a:t>efectos</a:t>
            </a:r>
            <a:r>
              <a:rPr lang="en-US" dirty="0"/>
              <a:t> </a:t>
            </a:r>
            <a:r>
              <a:rPr lang="en-US" dirty="0" err="1"/>
              <a:t>secundarios</a:t>
            </a:r>
            <a:r>
              <a:rPr lang="en-US" dirty="0"/>
              <a:t> </a:t>
            </a:r>
            <a:r>
              <a:rPr lang="en-US" dirty="0" err="1"/>
              <a:t>peligrosos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5DBDD7-0192-3F44-E6A7-F549D3E205F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862050" y="7635247"/>
            <a:ext cx="9144000" cy="3657594"/>
          </a:xfrm>
        </p:spPr>
        <p:txBody>
          <a:bodyPr>
            <a:normAutofit/>
          </a:bodyPr>
          <a:lstStyle/>
          <a:p>
            <a:r>
              <a:rPr lang="en-US" sz="2600" dirty="0" err="1"/>
              <a:t>Sedación</a:t>
            </a:r>
            <a:r>
              <a:rPr lang="en-US" sz="2600" dirty="0"/>
              <a:t> </a:t>
            </a:r>
            <a:r>
              <a:rPr lang="en-US" sz="2600" dirty="0" err="1"/>
              <a:t>excesiva</a:t>
            </a:r>
            <a:endParaRPr lang="en-US" sz="2600" dirty="0"/>
          </a:p>
          <a:p>
            <a:r>
              <a:rPr lang="en-US" sz="2600" dirty="0" err="1"/>
              <a:t>Respiración</a:t>
            </a:r>
            <a:r>
              <a:rPr lang="en-US" sz="2600" dirty="0"/>
              <a:t> </a:t>
            </a:r>
            <a:r>
              <a:rPr lang="en-US" sz="2600" dirty="0" err="1"/>
              <a:t>lenta</a:t>
            </a:r>
            <a:endParaRPr lang="en-US" sz="2600" dirty="0"/>
          </a:p>
          <a:p>
            <a:r>
              <a:rPr lang="en-US" sz="2600" dirty="0" err="1"/>
              <a:t>Sobredosis</a:t>
            </a:r>
            <a:endParaRPr lang="en-US" sz="2600" dirty="0"/>
          </a:p>
          <a:p>
            <a:r>
              <a:rPr lang="en-US" sz="2600" dirty="0"/>
              <a:t>Muerte</a:t>
            </a:r>
          </a:p>
        </p:txBody>
      </p:sp>
    </p:spTree>
    <p:extLst>
      <p:ext uri="{BB962C8B-B14F-4D97-AF65-F5344CB8AC3E}">
        <p14:creationId xmlns:p14="http://schemas.microsoft.com/office/powerpoint/2010/main" val="283489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9CB680-B8EE-CFCC-E4B6-4BA7D5DA43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0E69EF-33A3-39A0-64FC-0381956F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es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fentanilo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7799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Unidos, lost texanos hacemos frente a la crisis del fentanilo&#10;">
            <a:extLst>
              <a:ext uri="{FF2B5EF4-FFF2-40B4-BE49-F238E27FC236}">
                <a16:creationId xmlns:a16="http://schemas.microsoft.com/office/drawing/2014/main" id="{432717E9-95A7-FBC9-9AB9-AD386FA7ECF1}"/>
              </a:ext>
            </a:extLst>
          </p:cNvPr>
          <p:cNvSpPr txBox="1"/>
          <p:nvPr/>
        </p:nvSpPr>
        <p:spPr>
          <a:xfrm>
            <a:off x="1828547" y="12893906"/>
            <a:ext cx="2072030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Unidos, lost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texanos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hacemos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frente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 a la crisis del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fentanilo</a:t>
            </a:r>
            <a:endParaRPr lang="en-US" sz="2400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2" name="Online Media 1" title="Unidos, los texanos hacemos frente a la crisis del fentanilo">
            <a:hlinkClick r:id="" action="ppaction://media"/>
            <a:extLst>
              <a:ext uri="{FF2B5EF4-FFF2-40B4-BE49-F238E27FC236}">
                <a16:creationId xmlns:a16="http://schemas.microsoft.com/office/drawing/2014/main" id="{22417F0E-A17D-D81A-A7C0-EAC53654C6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24983" y="1010359"/>
            <a:ext cx="20127683" cy="1137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B26E1A-3493-CB6A-0C46-23CA55ADD6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8229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El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fentanilo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, un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potente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opioide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,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está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acabando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con la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vida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de los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texanos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todos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los días.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90905D4-9301-BF9F-7515-5AD95C8A3EE1}"/>
              </a:ext>
            </a:extLst>
          </p:cNvPr>
          <p:cNvSpPr txBox="1">
            <a:spLocks/>
          </p:cNvSpPr>
          <p:nvPr/>
        </p:nvSpPr>
        <p:spPr>
          <a:xfrm>
            <a:off x="1371600" y="10942985"/>
            <a:ext cx="9826625" cy="137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Para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reducir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el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riesgo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,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habla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con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tus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seres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queridos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sobre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los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peligros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de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una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sobredosis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accidental de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fentanilo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y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toma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únicamente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las pastillas que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te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receten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.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Lleva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contigo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naloxona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para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salvar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la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vida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de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una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persona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en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caso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de que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sufra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una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sobredosis</a:t>
            </a:r>
            <a:r>
              <a:rPr lang="en-US" sz="23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C9743-AFC6-64F1-BEDB-7FB6890638C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862049" y="881426"/>
            <a:ext cx="9826625" cy="32961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El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fentanilo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es un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opioide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50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veces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más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fuerte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que la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heroína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. Es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seguro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cuando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se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toma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según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las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indicaciones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del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médico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para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tratar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el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dolor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intenso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. Sin embargo,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el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fentanilo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fabricado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ilícitamente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suele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mezclarse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con pastillas falsas.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Incluso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dosis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pequeñas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el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fentanilo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puede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causar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una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sobredosis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mortal. Se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añade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a las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siguientes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sustancias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con o sin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el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/>
                <a:cs typeface="Arial"/>
              </a:rPr>
              <a:t>conocimiento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de la persona: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D070949-33BE-F728-7757-33095F8DF1E1}"/>
              </a:ext>
            </a:extLst>
          </p:cNvPr>
          <p:cNvSpPr txBox="1">
            <a:spLocks/>
          </p:cNvSpPr>
          <p:nvPr/>
        </p:nvSpPr>
        <p:spPr>
          <a:xfrm>
            <a:off x="13862048" y="5171649"/>
            <a:ext cx="9826625" cy="137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Pastillas falsas </a:t>
            </a:r>
            <a:r>
              <a:rPr lang="en-US" sz="2600" dirty="0" err="1"/>
              <a:t>hechas</a:t>
            </a:r>
            <a:r>
              <a:rPr lang="en-US" sz="2600" dirty="0"/>
              <a:t> para </a:t>
            </a:r>
            <a:r>
              <a:rPr lang="en-US" sz="2600" dirty="0" err="1"/>
              <a:t>parecerse</a:t>
            </a:r>
            <a:r>
              <a:rPr lang="en-US" sz="2600" dirty="0"/>
              <a:t> a las pastillas que </a:t>
            </a:r>
            <a:r>
              <a:rPr lang="en-US" sz="2600" dirty="0" err="1"/>
              <a:t>provienen</a:t>
            </a:r>
            <a:r>
              <a:rPr lang="en-US" sz="2600" dirty="0"/>
              <a:t> de </a:t>
            </a:r>
            <a:r>
              <a:rPr lang="en-US" sz="2600" dirty="0" err="1"/>
              <a:t>una</a:t>
            </a:r>
            <a:r>
              <a:rPr lang="en-US" sz="2600" dirty="0"/>
              <a:t> </a:t>
            </a:r>
            <a:r>
              <a:rPr lang="en-US" sz="2600" dirty="0" err="1"/>
              <a:t>farmacia</a:t>
            </a:r>
            <a:r>
              <a:rPr lang="en-US" sz="2600" dirty="0"/>
              <a:t>, tales </a:t>
            </a:r>
            <a:r>
              <a:rPr lang="en-US" sz="2600" dirty="0" err="1"/>
              <a:t>como</a:t>
            </a:r>
            <a:r>
              <a:rPr lang="en-US" sz="2600" dirty="0"/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71885-41DE-5C9E-A327-2B1FBF976D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50" y="6479532"/>
            <a:ext cx="4429125" cy="23431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Oxicodona</a:t>
            </a:r>
            <a:endParaRPr lang="en-US" dirty="0">
              <a:effectLst/>
              <a:latin typeface="Arial"/>
              <a:ea typeface="Arial" panose="020B0604020202020204" pitchFamily="34" charset="0"/>
              <a:cs typeface="Arial"/>
            </a:endParaRP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Vicodin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Percocet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E077A50-BD22-8AD9-4435-1E060B580C40}"/>
              </a:ext>
            </a:extLst>
          </p:cNvPr>
          <p:cNvSpPr txBox="1">
            <a:spLocks/>
          </p:cNvSpPr>
          <p:nvPr/>
        </p:nvSpPr>
        <p:spPr>
          <a:xfrm>
            <a:off x="18291175" y="6479532"/>
            <a:ext cx="5397499" cy="234313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latin typeface="Arial"/>
                <a:ea typeface="Arial" panose="020B0604020202020204" pitchFamily="34" charset="0"/>
                <a:cs typeface="Arial"/>
              </a:rPr>
              <a:t>Xanax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latin typeface="Arial"/>
                <a:ea typeface="Arial" panose="020B0604020202020204" pitchFamily="34" charset="0"/>
                <a:cs typeface="Arial"/>
              </a:rPr>
              <a:t>Adderall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38B92D3-B613-D82E-03FC-86868A089FF4}"/>
              </a:ext>
            </a:extLst>
          </p:cNvPr>
          <p:cNvSpPr txBox="1">
            <a:spLocks/>
          </p:cNvSpPr>
          <p:nvPr/>
        </p:nvSpPr>
        <p:spPr>
          <a:xfrm>
            <a:off x="14014449" y="8843675"/>
            <a:ext cx="9826625" cy="137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El </a:t>
            </a:r>
            <a:r>
              <a:rPr lang="en-US" sz="2600" dirty="0" err="1"/>
              <a:t>fentanilo</a:t>
            </a:r>
            <a:r>
              <a:rPr lang="en-US" sz="2600" dirty="0"/>
              <a:t> también se </a:t>
            </a:r>
            <a:r>
              <a:rPr lang="en-US" sz="2600" dirty="0" err="1"/>
              <a:t>añade</a:t>
            </a:r>
            <a:r>
              <a:rPr lang="en-US" sz="2600" dirty="0"/>
              <a:t> a </a:t>
            </a:r>
            <a:r>
              <a:rPr lang="en-US" sz="2600" dirty="0" err="1"/>
              <a:t>otras</a:t>
            </a:r>
            <a:r>
              <a:rPr lang="en-US" sz="2600" dirty="0"/>
              <a:t> </a:t>
            </a:r>
            <a:r>
              <a:rPr lang="en-US" sz="2600" dirty="0" err="1"/>
              <a:t>sustancias</a:t>
            </a:r>
            <a:r>
              <a:rPr lang="en-US" sz="2600" dirty="0"/>
              <a:t> </a:t>
            </a:r>
            <a:r>
              <a:rPr lang="en-US" sz="2600" dirty="0" err="1"/>
              <a:t>ilícitas</a:t>
            </a:r>
            <a:r>
              <a:rPr lang="en-US" sz="2600" dirty="0"/>
              <a:t>, tales </a:t>
            </a:r>
            <a:r>
              <a:rPr lang="en-US" sz="2600" dirty="0" err="1"/>
              <a:t>como</a:t>
            </a:r>
            <a:r>
              <a:rPr lang="en-US" sz="2600" dirty="0"/>
              <a:t>: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87EFC10-726D-B170-0D17-8D7108DCD3A3}"/>
              </a:ext>
            </a:extLst>
          </p:cNvPr>
          <p:cNvSpPr txBox="1">
            <a:spLocks/>
          </p:cNvSpPr>
          <p:nvPr/>
        </p:nvSpPr>
        <p:spPr>
          <a:xfrm>
            <a:off x="13862050" y="10062882"/>
            <a:ext cx="8322089" cy="280034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Aft>
                <a:spcPts val="0"/>
              </a:spcAft>
            </a:pP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Heroína</a:t>
            </a:r>
            <a:endParaRPr lang="en-US" dirty="0">
              <a:effectLst/>
              <a:latin typeface="Arial"/>
              <a:ea typeface="Arial" panose="020B0604020202020204" pitchFamily="34" charset="0"/>
              <a:cs typeface="Arial"/>
            </a:endParaRPr>
          </a:p>
          <a:p>
            <a:pPr marL="0" marR="0">
              <a:spcAft>
                <a:spcPts val="0"/>
              </a:spcAft>
            </a:pP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Cocaína</a:t>
            </a:r>
            <a:endParaRPr lang="en-US" dirty="0">
              <a:effectLst/>
              <a:latin typeface="Arial"/>
              <a:ea typeface="Arial" panose="020B0604020202020204" pitchFamily="34" charset="0"/>
              <a:cs typeface="Arial"/>
            </a:endParaRPr>
          </a:p>
          <a:p>
            <a:pPr marL="0" marR="0">
              <a:spcAft>
                <a:spcPts val="0"/>
              </a:spcAft>
            </a:pP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Metanfetamina</a:t>
            </a: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 MDMA (también </a:t>
            </a: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conocida</a:t>
            </a: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como</a:t>
            </a: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 </a:t>
            </a:r>
            <a:b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</a:b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    “</a:t>
            </a:r>
            <a:r>
              <a:rPr lang="en-US" dirty="0" err="1">
                <a:effectLst/>
                <a:latin typeface="Arial"/>
                <a:ea typeface="Arial" panose="020B0604020202020204" pitchFamily="34" charset="0"/>
                <a:cs typeface="Arial"/>
              </a:rPr>
              <a:t>éxtasis</a:t>
            </a: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” o “Molly”) 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43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8797F7-8614-40A9-F3F5-D7086885AC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Conoce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cuáles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son los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signos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de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una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sobredosis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0614606-0B7E-3EA7-5C05-DF593AE6B693}"/>
              </a:ext>
            </a:extLst>
          </p:cNvPr>
          <p:cNvSpPr txBox="1">
            <a:spLocks/>
          </p:cNvSpPr>
          <p:nvPr/>
        </p:nvSpPr>
        <p:spPr>
          <a:xfrm>
            <a:off x="13696048" y="704575"/>
            <a:ext cx="9499231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latin typeface="Arial Black"/>
              </a:rPr>
              <a:t>Puede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ocurrir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una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sobredosis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cuando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una</a:t>
            </a:r>
            <a:r>
              <a:rPr lang="en-US" dirty="0">
                <a:latin typeface="Arial Black"/>
              </a:rPr>
              <a:t> persona: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CC2DBE5-723D-772F-34B2-191FCE9D7656}"/>
              </a:ext>
            </a:extLst>
          </p:cNvPr>
          <p:cNvSpPr txBox="1">
            <a:spLocks/>
          </p:cNvSpPr>
          <p:nvPr/>
        </p:nvSpPr>
        <p:spPr>
          <a:xfrm>
            <a:off x="13696048" y="1466575"/>
            <a:ext cx="9310001" cy="3429000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92500" lnSpcReduction="10000"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 forma </a:t>
            </a:r>
            <a:r>
              <a:rPr lang="en-US" dirty="0" err="1"/>
              <a:t>intencionada</a:t>
            </a:r>
            <a:r>
              <a:rPr lang="en-US" dirty="0"/>
              <a:t> o sin </a:t>
            </a:r>
            <a:r>
              <a:rPr lang="en-US" dirty="0" err="1"/>
              <a:t>querer</a:t>
            </a:r>
            <a:r>
              <a:rPr lang="en-US" dirty="0"/>
              <a:t>, </a:t>
            </a:r>
            <a:r>
              <a:rPr lang="en-US" dirty="0" err="1"/>
              <a:t>toma</a:t>
            </a:r>
            <a:r>
              <a:rPr lang="en-US" dirty="0"/>
              <a:t> </a:t>
            </a:r>
            <a:r>
              <a:rPr lang="en-US" dirty="0" err="1"/>
              <a:t>demasiada</a:t>
            </a:r>
            <a:r>
              <a:rPr lang="en-US" dirty="0"/>
              <a:t> </a:t>
            </a:r>
            <a:r>
              <a:rPr lang="en-US" dirty="0" err="1"/>
              <a:t>cantidad</a:t>
            </a:r>
            <a:r>
              <a:rPr lang="en-US" dirty="0"/>
              <a:t> de un </a:t>
            </a:r>
            <a:r>
              <a:rPr lang="en-US" dirty="0" err="1"/>
              <a:t>opioide</a:t>
            </a:r>
            <a:r>
              <a:rPr lang="en-US" dirty="0"/>
              <a:t>.</a:t>
            </a:r>
          </a:p>
          <a:p>
            <a:r>
              <a:rPr lang="en-US" dirty="0" err="1"/>
              <a:t>Mezcla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 con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drogas</a:t>
            </a:r>
            <a:r>
              <a:rPr lang="en-US" dirty="0"/>
              <a:t> o alcohol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cantidades</a:t>
            </a:r>
            <a:r>
              <a:rPr lang="en-US" dirty="0"/>
              <a:t> que son </a:t>
            </a:r>
            <a:r>
              <a:rPr lang="en-US" dirty="0" err="1"/>
              <a:t>tóxicas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.</a:t>
            </a:r>
          </a:p>
          <a:p>
            <a:r>
              <a:rPr lang="en-US" dirty="0"/>
              <a:t>Toma </a:t>
            </a:r>
            <a:r>
              <a:rPr lang="en-US" dirty="0" err="1"/>
              <a:t>consciente</a:t>
            </a:r>
            <a:r>
              <a:rPr lang="en-US" dirty="0"/>
              <a:t> o </a:t>
            </a:r>
            <a:r>
              <a:rPr lang="en-US" dirty="0" err="1"/>
              <a:t>inconscientemente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pastilla </a:t>
            </a:r>
            <a:r>
              <a:rPr lang="en-US" dirty="0" err="1"/>
              <a:t>recetada</a:t>
            </a:r>
            <a:r>
              <a:rPr lang="en-US" dirty="0"/>
              <a:t> falsa </a:t>
            </a:r>
            <a:r>
              <a:rPr lang="en-US" dirty="0" err="1"/>
              <a:t>contaminada</a:t>
            </a:r>
            <a:r>
              <a:rPr lang="en-US" dirty="0"/>
              <a:t> con </a:t>
            </a:r>
            <a:r>
              <a:rPr lang="en-US" dirty="0" err="1"/>
              <a:t>fentanilo</a:t>
            </a:r>
            <a:r>
              <a:rPr lang="en-US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F03A366-189D-0D75-5772-57751B3CC120}"/>
              </a:ext>
            </a:extLst>
          </p:cNvPr>
          <p:cNvSpPr txBox="1">
            <a:spLocks/>
          </p:cNvSpPr>
          <p:nvPr/>
        </p:nvSpPr>
        <p:spPr>
          <a:xfrm>
            <a:off x="13696049" y="4983485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 err="1"/>
              <a:t>Signos</a:t>
            </a:r>
            <a:r>
              <a:rPr lang="en-US" sz="2600" dirty="0"/>
              <a:t> de </a:t>
            </a:r>
            <a:r>
              <a:rPr lang="en-US" sz="2600" dirty="0" err="1"/>
              <a:t>una</a:t>
            </a:r>
            <a:r>
              <a:rPr lang="en-US" sz="2600" dirty="0"/>
              <a:t> </a:t>
            </a:r>
            <a:r>
              <a:rPr lang="en-US" sz="2600" dirty="0" err="1"/>
              <a:t>sobredosis</a:t>
            </a:r>
            <a:r>
              <a:rPr lang="en-US" sz="2600" dirty="0"/>
              <a:t>: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AEBF020-2F0B-783A-DF81-38D9E85394D8}"/>
              </a:ext>
            </a:extLst>
          </p:cNvPr>
          <p:cNvSpPr txBox="1">
            <a:spLocks/>
          </p:cNvSpPr>
          <p:nvPr/>
        </p:nvSpPr>
        <p:spPr>
          <a:xfrm>
            <a:off x="13695794" y="5745485"/>
            <a:ext cx="9499231" cy="6400795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/>
              <a:t>Pupilas</a:t>
            </a:r>
            <a:r>
              <a:rPr lang="en-US" sz="2600" dirty="0"/>
              <a:t> </a:t>
            </a:r>
            <a:r>
              <a:rPr lang="en-US" sz="2600" dirty="0" err="1"/>
              <a:t>pequeñas</a:t>
            </a:r>
            <a:r>
              <a:rPr lang="en-US" sz="2600" dirty="0"/>
              <a:t> y </a:t>
            </a:r>
            <a:r>
              <a:rPr lang="en-US" sz="2600" dirty="0" err="1"/>
              <a:t>constreñidas</a:t>
            </a:r>
            <a:r>
              <a:rPr lang="en-US" sz="2600" dirty="0"/>
              <a:t>.</a:t>
            </a:r>
          </a:p>
          <a:p>
            <a:r>
              <a:rPr lang="en-US" sz="2600" dirty="0"/>
              <a:t>La </a:t>
            </a:r>
            <a:r>
              <a:rPr lang="en-US" sz="2600" dirty="0" err="1"/>
              <a:t>cara</a:t>
            </a:r>
            <a:r>
              <a:rPr lang="en-US" sz="2600" dirty="0"/>
              <a:t> </a:t>
            </a:r>
            <a:r>
              <a:rPr lang="en-US" sz="2600" dirty="0" err="1"/>
              <a:t>está</a:t>
            </a:r>
            <a:r>
              <a:rPr lang="en-US" sz="2600" dirty="0"/>
              <a:t> </a:t>
            </a:r>
            <a:r>
              <a:rPr lang="en-US" sz="2600" dirty="0" err="1"/>
              <a:t>muy</a:t>
            </a:r>
            <a:r>
              <a:rPr lang="en-US" sz="2600" dirty="0"/>
              <a:t> </a:t>
            </a:r>
            <a:r>
              <a:rPr lang="en-US" sz="2600" dirty="0" err="1"/>
              <a:t>pálida</a:t>
            </a:r>
            <a:r>
              <a:rPr lang="en-US" sz="2600" dirty="0"/>
              <a:t> o se </a:t>
            </a:r>
            <a:r>
              <a:rPr lang="en-US" sz="2600" dirty="0" err="1"/>
              <a:t>siente</a:t>
            </a:r>
            <a:r>
              <a:rPr lang="en-US" sz="2600" dirty="0"/>
              <a:t> </a:t>
            </a:r>
            <a:r>
              <a:rPr lang="en-US" sz="2600" dirty="0" err="1"/>
              <a:t>húmeda</a:t>
            </a:r>
            <a:r>
              <a:rPr lang="en-US" sz="2600" dirty="0"/>
              <a:t> al </a:t>
            </a:r>
            <a:r>
              <a:rPr lang="en-US" sz="2600" dirty="0" err="1"/>
              <a:t>tacto</a:t>
            </a:r>
            <a:r>
              <a:rPr lang="en-US" sz="2600" dirty="0"/>
              <a:t>.</a:t>
            </a:r>
          </a:p>
          <a:p>
            <a:r>
              <a:rPr lang="en-US" sz="2600" dirty="0"/>
              <a:t>El </a:t>
            </a:r>
            <a:r>
              <a:rPr lang="en-US" sz="2600" dirty="0" err="1"/>
              <a:t>cuerpo</a:t>
            </a:r>
            <a:r>
              <a:rPr lang="en-US" sz="2600" dirty="0"/>
              <a:t> se </a:t>
            </a:r>
            <a:r>
              <a:rPr lang="en-US" sz="2600" dirty="0" err="1"/>
              <a:t>vuelve</a:t>
            </a:r>
            <a:r>
              <a:rPr lang="en-US" sz="2600" dirty="0"/>
              <a:t> </a:t>
            </a:r>
            <a:r>
              <a:rPr lang="en-US" sz="2600" dirty="0" err="1"/>
              <a:t>flácido</a:t>
            </a:r>
            <a:r>
              <a:rPr lang="en-US" sz="2600" dirty="0"/>
              <a:t>.</a:t>
            </a:r>
          </a:p>
          <a:p>
            <a:r>
              <a:rPr lang="en-US" sz="2600" dirty="0"/>
              <a:t>Las </a:t>
            </a:r>
            <a:r>
              <a:rPr lang="en-US" sz="2600" dirty="0" err="1"/>
              <a:t>uñas</a:t>
            </a:r>
            <a:r>
              <a:rPr lang="en-US" sz="2600" dirty="0"/>
              <a:t> o los </a:t>
            </a:r>
            <a:r>
              <a:rPr lang="en-US" sz="2600" dirty="0" err="1"/>
              <a:t>labios</a:t>
            </a:r>
            <a:r>
              <a:rPr lang="en-US" sz="2600" dirty="0"/>
              <a:t> </a:t>
            </a:r>
            <a:r>
              <a:rPr lang="en-US" sz="2600" dirty="0" err="1"/>
              <a:t>presentan</a:t>
            </a:r>
            <a:r>
              <a:rPr lang="en-US" sz="2600" dirty="0"/>
              <a:t> un color </a:t>
            </a:r>
            <a:r>
              <a:rPr lang="en-US" sz="2600" dirty="0" err="1"/>
              <a:t>morado</a:t>
            </a:r>
            <a:r>
              <a:rPr lang="en-US" sz="2600" dirty="0"/>
              <a:t> o </a:t>
            </a:r>
            <a:r>
              <a:rPr lang="en-US" sz="2600" dirty="0" err="1"/>
              <a:t>azulado</a:t>
            </a:r>
            <a:r>
              <a:rPr lang="en-US" sz="2600" dirty="0"/>
              <a:t>.</a:t>
            </a:r>
          </a:p>
          <a:p>
            <a:r>
              <a:rPr lang="en-US" sz="2600" dirty="0"/>
              <a:t>La persona </a:t>
            </a:r>
            <a:r>
              <a:rPr lang="en-US" sz="2600" dirty="0" err="1"/>
              <a:t>vomita</a:t>
            </a:r>
            <a:r>
              <a:rPr lang="en-US" sz="2600" dirty="0"/>
              <a:t> o </a:t>
            </a:r>
            <a:r>
              <a:rPr lang="en-US" sz="2600" dirty="0" err="1"/>
              <a:t>hace</a:t>
            </a:r>
            <a:r>
              <a:rPr lang="en-US" sz="2600" dirty="0"/>
              <a:t> </a:t>
            </a:r>
            <a:r>
              <a:rPr lang="en-US" sz="2600" dirty="0" err="1"/>
              <a:t>ruidos</a:t>
            </a:r>
            <a:r>
              <a:rPr lang="en-US" sz="2600" dirty="0"/>
              <a:t> de </a:t>
            </a:r>
            <a:r>
              <a:rPr lang="en-US" sz="2600" dirty="0" err="1"/>
              <a:t>gorgoteo</a:t>
            </a:r>
            <a:r>
              <a:rPr lang="en-US" sz="2600" dirty="0"/>
              <a:t>.</a:t>
            </a:r>
          </a:p>
          <a:p>
            <a:r>
              <a:rPr lang="en-US" sz="2600" dirty="0"/>
              <a:t>La persona no </a:t>
            </a:r>
            <a:r>
              <a:rPr lang="en-US" sz="2600" dirty="0" err="1"/>
              <a:t>puede</a:t>
            </a:r>
            <a:r>
              <a:rPr lang="en-US" sz="2600" dirty="0"/>
              <a:t> </a:t>
            </a:r>
            <a:r>
              <a:rPr lang="en-US" sz="2600" dirty="0" err="1"/>
              <a:t>despertarse</a:t>
            </a:r>
            <a:r>
              <a:rPr lang="en-US" sz="2600" dirty="0"/>
              <a:t> o </a:t>
            </a:r>
            <a:r>
              <a:rPr lang="en-US" sz="2600" dirty="0" err="1"/>
              <a:t>hablar</a:t>
            </a:r>
            <a:r>
              <a:rPr lang="en-US" sz="2600" dirty="0"/>
              <a:t>.</a:t>
            </a:r>
          </a:p>
          <a:p>
            <a:r>
              <a:rPr lang="en-US" sz="2600" dirty="0"/>
              <a:t>La </a:t>
            </a:r>
            <a:r>
              <a:rPr lang="en-US" sz="2600" dirty="0" err="1"/>
              <a:t>respiración</a:t>
            </a:r>
            <a:r>
              <a:rPr lang="en-US" sz="2600" dirty="0"/>
              <a:t> o los </a:t>
            </a:r>
            <a:r>
              <a:rPr lang="en-US" sz="2600" dirty="0" err="1"/>
              <a:t>latidos</a:t>
            </a:r>
            <a:r>
              <a:rPr lang="en-US" sz="2600" dirty="0"/>
              <a:t> del </a:t>
            </a:r>
            <a:r>
              <a:rPr lang="en-US" sz="2600" dirty="0" err="1"/>
              <a:t>corazón</a:t>
            </a:r>
            <a:r>
              <a:rPr lang="en-US" sz="2600" dirty="0"/>
              <a:t> se </a:t>
            </a:r>
            <a:r>
              <a:rPr lang="en-US" sz="2600" dirty="0" err="1"/>
              <a:t>vuelven</a:t>
            </a:r>
            <a:r>
              <a:rPr lang="en-US" sz="2600" dirty="0"/>
              <a:t> lentos o se </a:t>
            </a:r>
            <a:r>
              <a:rPr lang="en-US" sz="2600" dirty="0" err="1"/>
              <a:t>detienen</a:t>
            </a:r>
            <a:r>
              <a:rPr lang="en-US" sz="2600" dirty="0"/>
              <a:t>.</a:t>
            </a:r>
          </a:p>
          <a:p>
            <a:r>
              <a:rPr lang="en-US" sz="2600" dirty="0"/>
              <a:t>En las personas de </a:t>
            </a:r>
            <a:r>
              <a:rPr lang="en-US" sz="2600" dirty="0" err="1"/>
              <a:t>piel</a:t>
            </a:r>
            <a:r>
              <a:rPr lang="en-US" sz="2600" dirty="0"/>
              <a:t> </a:t>
            </a:r>
            <a:r>
              <a:rPr lang="en-US" sz="2600" dirty="0" err="1"/>
              <a:t>más</a:t>
            </a:r>
            <a:r>
              <a:rPr lang="en-US" sz="2600" dirty="0"/>
              <a:t> </a:t>
            </a:r>
            <a:r>
              <a:rPr lang="en-US" sz="2600" dirty="0" err="1"/>
              <a:t>clara</a:t>
            </a:r>
            <a:r>
              <a:rPr lang="en-US" sz="2600" dirty="0"/>
              <a:t>, la </a:t>
            </a:r>
            <a:r>
              <a:rPr lang="en-US" sz="2600" dirty="0" err="1"/>
              <a:t>piel</a:t>
            </a:r>
            <a:r>
              <a:rPr lang="en-US" sz="2600" dirty="0"/>
              <a:t> </a:t>
            </a:r>
            <a:r>
              <a:rPr lang="en-US" sz="2600" dirty="0" err="1"/>
              <a:t>puede</a:t>
            </a:r>
            <a:r>
              <a:rPr lang="en-US" sz="2600" dirty="0"/>
              <a:t> </a:t>
            </a:r>
            <a:r>
              <a:rPr lang="en-US" sz="2600" dirty="0" err="1"/>
              <a:t>volverse</a:t>
            </a:r>
            <a:r>
              <a:rPr lang="en-US" sz="2600" dirty="0"/>
              <a:t> </a:t>
            </a:r>
            <a:r>
              <a:rPr lang="en-US" sz="2600" dirty="0" err="1"/>
              <a:t>azulada</a:t>
            </a:r>
            <a:r>
              <a:rPr lang="en-US" sz="2600" dirty="0"/>
              <a:t> o morada. En las personas de </a:t>
            </a:r>
            <a:r>
              <a:rPr lang="en-US" sz="2600" dirty="0" err="1"/>
              <a:t>piel</a:t>
            </a:r>
            <a:r>
              <a:rPr lang="en-US" sz="2600" dirty="0"/>
              <a:t> </a:t>
            </a:r>
            <a:r>
              <a:rPr lang="en-US" sz="2600" dirty="0" err="1"/>
              <a:t>más</a:t>
            </a:r>
            <a:r>
              <a:rPr lang="en-US" sz="2600" dirty="0"/>
              <a:t> </a:t>
            </a:r>
            <a:r>
              <a:rPr lang="en-US" sz="2600" dirty="0" err="1"/>
              <a:t>oscura</a:t>
            </a:r>
            <a:r>
              <a:rPr lang="en-US" sz="2600" dirty="0"/>
              <a:t>, la </a:t>
            </a:r>
            <a:r>
              <a:rPr lang="en-US" sz="2600" dirty="0" err="1"/>
              <a:t>piel</a:t>
            </a:r>
            <a:r>
              <a:rPr lang="en-US" sz="2600" dirty="0"/>
              <a:t> </a:t>
            </a:r>
            <a:r>
              <a:rPr lang="en-US" sz="2600" dirty="0" err="1"/>
              <a:t>puede</a:t>
            </a:r>
            <a:r>
              <a:rPr lang="en-US" sz="2600" dirty="0"/>
              <a:t> </a:t>
            </a:r>
            <a:r>
              <a:rPr lang="en-US" sz="2600" dirty="0" err="1"/>
              <a:t>volverse</a:t>
            </a:r>
            <a:r>
              <a:rPr lang="en-US" sz="2600" dirty="0"/>
              <a:t> gris o </a:t>
            </a:r>
            <a:r>
              <a:rPr lang="en-US" sz="2600" dirty="0" err="1"/>
              <a:t>ceniza</a:t>
            </a:r>
            <a:r>
              <a:rPr lang="en-US" sz="2600" dirty="0"/>
              <a:t>. </a:t>
            </a:r>
            <a:endParaRPr lang="en-US" sz="2600" dirty="0">
              <a:highlight>
                <a:srgbClr val="FFFF00"/>
              </a:highligh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0232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A47D4-ADC7-4D0A-EA9B-CEBBEA92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0500" dirty="0"/>
              <a:t>Organización </a:t>
            </a:r>
            <a:r>
              <a:rPr lang="en-US" sz="10500" dirty="0" err="1"/>
              <a:t>presentadora</a:t>
            </a:r>
            <a:endParaRPr lang="en-US" sz="10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629ED-9DD9-A6AA-DDE1-6B552F3183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PRESENTADO POR: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F2DB8-E3EE-B02A-C578-055CE6EAFB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Respuesta a los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Texas</a:t>
            </a:r>
          </a:p>
        </p:txBody>
      </p:sp>
      <p:sp>
        <p:nvSpPr>
          <p:cNvPr id="5" name="Picture Placeholder 4" descr="Placeholder for organization logo">
            <a:extLst>
              <a:ext uri="{FF2B5EF4-FFF2-40B4-BE49-F238E27FC236}">
                <a16:creationId xmlns:a16="http://schemas.microsoft.com/office/drawing/2014/main" id="{80932DF2-FE2C-E6E2-2BD0-71CCEA20F7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68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16D7935-813C-CBEC-11F6-18DCA97A4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2050" y="1882587"/>
            <a:ext cx="9144000" cy="914406"/>
          </a:xfrm>
        </p:spPr>
        <p:txBody>
          <a:bodyPr/>
          <a:lstStyle/>
          <a:p>
            <a:r>
              <a:rPr lang="en-US" sz="2800" dirty="0" err="1">
                <a:solidFill>
                  <a:schemeClr val="accent2"/>
                </a:solidFill>
              </a:rPr>
              <a:t>Cómo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actuar</a:t>
            </a:r>
            <a:r>
              <a:rPr lang="en-US" sz="2800" dirty="0">
                <a:solidFill>
                  <a:schemeClr val="accent2"/>
                </a:solidFill>
              </a:rPr>
              <a:t> ante </a:t>
            </a:r>
            <a:r>
              <a:rPr lang="en-US" sz="2800" dirty="0" err="1">
                <a:solidFill>
                  <a:schemeClr val="accent2"/>
                </a:solidFill>
              </a:rPr>
              <a:t>una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sobredosis</a:t>
            </a:r>
            <a:r>
              <a:rPr lang="en-US" sz="280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44861-BC8A-6A9D-52D7-D6FD036202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862050" y="2743200"/>
            <a:ext cx="9144000" cy="73152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Llama al 911 de </a:t>
            </a:r>
            <a:r>
              <a:rPr lang="en-US" dirty="0" err="1"/>
              <a:t>inmediato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Intenta</a:t>
            </a:r>
            <a:r>
              <a:rPr lang="en-US" dirty="0"/>
              <a:t> </a:t>
            </a:r>
            <a:r>
              <a:rPr lang="en-US" dirty="0" err="1"/>
              <a:t>despertar</a:t>
            </a:r>
            <a:r>
              <a:rPr lang="en-US" dirty="0"/>
              <a:t> a la persona.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Inclina</a:t>
            </a:r>
            <a:r>
              <a:rPr lang="en-US" dirty="0"/>
              <a:t> la cabeza de la persona </a:t>
            </a:r>
            <a:r>
              <a:rPr lang="en-US" dirty="0" err="1"/>
              <a:t>hacia</a:t>
            </a:r>
            <a:r>
              <a:rPr lang="en-US" dirty="0"/>
              <a:t> </a:t>
            </a:r>
            <a:r>
              <a:rPr lang="en-US" dirty="0" err="1"/>
              <a:t>atrás</a:t>
            </a:r>
            <a:r>
              <a:rPr lang="en-US" dirty="0"/>
              <a:t> y </a:t>
            </a:r>
            <a:r>
              <a:rPr lang="en-US" dirty="0" err="1"/>
              <a:t>adminístrale</a:t>
            </a:r>
            <a:r>
              <a:rPr lang="en-US" dirty="0"/>
              <a:t> </a:t>
            </a:r>
            <a:r>
              <a:rPr lang="en-US" dirty="0" err="1"/>
              <a:t>naloxona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disponible.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Inicia</a:t>
            </a:r>
            <a:r>
              <a:rPr lang="en-US" dirty="0"/>
              <a:t> la </a:t>
            </a:r>
            <a:r>
              <a:rPr lang="en-US" dirty="0" err="1"/>
              <a:t>respiración</a:t>
            </a:r>
            <a:r>
              <a:rPr lang="en-US" dirty="0"/>
              <a:t> artificial o la </a:t>
            </a:r>
            <a:r>
              <a:rPr lang="en-US" dirty="0" err="1"/>
              <a:t>reanimación</a:t>
            </a:r>
            <a:r>
              <a:rPr lang="en-US" dirty="0"/>
              <a:t> </a:t>
            </a:r>
            <a:r>
              <a:rPr lang="en-US" dirty="0" err="1"/>
              <a:t>cardiopulmonar</a:t>
            </a:r>
            <a:r>
              <a:rPr lang="en-US" dirty="0"/>
              <a:t> (CPR).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Coloca</a:t>
            </a:r>
            <a:r>
              <a:rPr lang="en-US" dirty="0"/>
              <a:t> a la persona de </a:t>
            </a:r>
            <a:r>
              <a:rPr lang="en-US" dirty="0" err="1"/>
              <a:t>lado</a:t>
            </a:r>
            <a:r>
              <a:rPr lang="en-US" dirty="0"/>
              <a:t> para </a:t>
            </a:r>
            <a:r>
              <a:rPr lang="en-US" dirty="0" err="1"/>
              <a:t>evitar</a:t>
            </a:r>
            <a:r>
              <a:rPr lang="en-US" dirty="0"/>
              <a:t> que se </a:t>
            </a:r>
            <a:r>
              <a:rPr lang="en-US" dirty="0" err="1"/>
              <a:t>ahogue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Permanece</a:t>
            </a:r>
            <a:r>
              <a:rPr lang="en-US" dirty="0"/>
              <a:t> con la persona hasta que </a:t>
            </a:r>
            <a:r>
              <a:rPr lang="en-US" dirty="0" err="1"/>
              <a:t>lleguen</a:t>
            </a:r>
            <a:r>
              <a:rPr lang="en-US" dirty="0"/>
              <a:t> los </a:t>
            </a:r>
            <a:r>
              <a:rPr lang="en-US" dirty="0" err="1"/>
              <a:t>servicios</a:t>
            </a:r>
            <a:r>
              <a:rPr lang="en-US" dirty="0"/>
              <a:t> de </a:t>
            </a:r>
            <a:r>
              <a:rPr lang="en-US" dirty="0" err="1"/>
              <a:t>emergencia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A7D592A-CB15-281B-8E58-E9537EE0F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l="15949" r="24834"/>
          <a:stretch/>
        </p:blipFill>
        <p:spPr>
          <a:xfrm>
            <a:off x="0" y="0"/>
            <a:ext cx="12188952" cy="13716000"/>
          </a:xfrm>
        </p:spPr>
      </p:pic>
    </p:spTree>
    <p:extLst>
      <p:ext uri="{BB962C8B-B14F-4D97-AF65-F5344CB8AC3E}">
        <p14:creationId xmlns:p14="http://schemas.microsoft.com/office/powerpoint/2010/main" val="122811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CC63B6-C1FB-542F-BEB0-89A6DCE144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7D722-2F91-22DC-3ED3-D05A6CC8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</a:t>
            </a:r>
            <a:r>
              <a:rPr lang="en-US" dirty="0" err="1"/>
              <a:t>equivocadas</a:t>
            </a:r>
            <a:r>
              <a:rPr lang="en-US" dirty="0"/>
              <a:t> </a:t>
            </a:r>
            <a:r>
              <a:rPr lang="en-US" dirty="0" err="1"/>
              <a:t>comunes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794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3AD7CC-8E70-A018-3D49-D3B467FC3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/>
              <a:t>La </a:t>
            </a:r>
            <a:r>
              <a:rPr lang="en-US" sz="5000" dirty="0" err="1"/>
              <a:t>realidad</a:t>
            </a:r>
            <a:r>
              <a:rPr lang="en-US" sz="5000" dirty="0"/>
              <a:t> </a:t>
            </a:r>
            <a:r>
              <a:rPr lang="en-US" sz="5000" dirty="0" err="1"/>
              <a:t>frente</a:t>
            </a:r>
            <a:r>
              <a:rPr lang="en-US" sz="5000" dirty="0"/>
              <a:t> al </a:t>
            </a:r>
            <a:r>
              <a:rPr lang="en-US" sz="5000" dirty="0" err="1"/>
              <a:t>mito</a:t>
            </a:r>
            <a:endParaRPr lang="en-US" sz="50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080FEF-93E0-D3EE-688B-C9D274FA56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Consumir</a:t>
            </a:r>
            <a:r>
              <a:rPr lang="en-US" dirty="0"/>
              <a:t>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recetados</a:t>
            </a:r>
            <a:r>
              <a:rPr lang="en-US" dirty="0"/>
              <a:t>, sin </a:t>
            </a:r>
            <a:r>
              <a:rPr lang="en-US" dirty="0" err="1"/>
              <a:t>importar</a:t>
            </a:r>
            <a:r>
              <a:rPr lang="en-US" dirty="0"/>
              <a:t> para </a:t>
            </a:r>
            <a:r>
              <a:rPr lang="en-US" dirty="0" err="1"/>
              <a:t>qué</a:t>
            </a:r>
            <a:r>
              <a:rPr lang="en-US" dirty="0"/>
              <a:t> se </a:t>
            </a:r>
            <a:r>
              <a:rPr lang="en-US" dirty="0" err="1"/>
              <a:t>tomen</a:t>
            </a:r>
            <a:r>
              <a:rPr lang="en-US" dirty="0"/>
              <a:t>, es </a:t>
            </a:r>
            <a:r>
              <a:rPr lang="en-US" dirty="0" err="1"/>
              <a:t>peligroso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Mito</a:t>
            </a:r>
          </a:p>
          <a:p>
            <a:r>
              <a:rPr lang="en-US" dirty="0" err="1"/>
              <a:t>Cuando</a:t>
            </a:r>
            <a:r>
              <a:rPr lang="en-US" dirty="0"/>
              <a:t> los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recetados</a:t>
            </a:r>
            <a:r>
              <a:rPr lang="en-US" dirty="0"/>
              <a:t> se toman </a:t>
            </a:r>
            <a:r>
              <a:rPr lang="en-US" dirty="0" err="1"/>
              <a:t>según</a:t>
            </a:r>
            <a:r>
              <a:rPr lang="en-US" dirty="0"/>
              <a:t> las </a:t>
            </a:r>
            <a:r>
              <a:rPr lang="en-US" dirty="0" err="1"/>
              <a:t>indicaciones</a:t>
            </a:r>
            <a:r>
              <a:rPr lang="en-US" dirty="0"/>
              <a:t> del </a:t>
            </a:r>
            <a:r>
              <a:rPr lang="en-US" dirty="0" err="1"/>
              <a:t>médico</a:t>
            </a:r>
            <a:r>
              <a:rPr lang="en-US" dirty="0"/>
              <a:t>, son </a:t>
            </a:r>
            <a:r>
              <a:rPr lang="en-US" dirty="0" err="1"/>
              <a:t>una</a:t>
            </a:r>
            <a:r>
              <a:rPr lang="en-US" dirty="0"/>
              <a:t> forma de </a:t>
            </a:r>
            <a:r>
              <a:rPr lang="en-US" dirty="0" err="1"/>
              <a:t>controlar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dolor </a:t>
            </a:r>
            <a:r>
              <a:rPr lang="en-US" dirty="0" err="1"/>
              <a:t>intenso</a:t>
            </a:r>
            <a:r>
              <a:rPr lang="en-US" dirty="0"/>
              <a:t> a </a:t>
            </a:r>
            <a:r>
              <a:rPr lang="en-US" dirty="0" err="1"/>
              <a:t>corto</a:t>
            </a:r>
            <a:r>
              <a:rPr lang="en-US" dirty="0"/>
              <a:t> </a:t>
            </a:r>
            <a:r>
              <a:rPr lang="en-US" dirty="0" err="1"/>
              <a:t>plazo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crónico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Realidad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871068E-5DC2-BA37-8CE1-18FB5D56B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20415" r="204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1988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88B0A4-B537-ED26-1635-B02B495C1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/>
              <a:t>La </a:t>
            </a:r>
            <a:r>
              <a:rPr lang="en-US" sz="5000" dirty="0" err="1"/>
              <a:t>realidad</a:t>
            </a:r>
            <a:r>
              <a:rPr lang="en-US" sz="5000" dirty="0"/>
              <a:t> </a:t>
            </a:r>
            <a:r>
              <a:rPr lang="en-US" sz="5000" dirty="0" err="1"/>
              <a:t>frente</a:t>
            </a:r>
            <a:r>
              <a:rPr lang="en-US" sz="5000" dirty="0"/>
              <a:t> al </a:t>
            </a:r>
            <a:r>
              <a:rPr lang="en-US" sz="5000" dirty="0" err="1"/>
              <a:t>mito</a:t>
            </a:r>
            <a:endParaRPr lang="en-US" sz="5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3212C6-AF19-EA67-0B01-63982CA132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862050" y="4572000"/>
            <a:ext cx="8805445" cy="7315204"/>
          </a:xfrm>
        </p:spPr>
        <p:txBody>
          <a:bodyPr/>
          <a:lstStyle/>
          <a:p>
            <a:r>
              <a:rPr lang="en-US" dirty="0"/>
              <a:t>La forma </a:t>
            </a:r>
            <a:r>
              <a:rPr lang="en-US" dirty="0" err="1"/>
              <a:t>en</a:t>
            </a:r>
            <a:r>
              <a:rPr lang="en-US" dirty="0"/>
              <a:t> que </a:t>
            </a:r>
            <a:r>
              <a:rPr lang="en-US" dirty="0" err="1"/>
              <a:t>usamos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lenguaje</a:t>
            </a:r>
            <a:r>
              <a:rPr lang="en-US" dirty="0"/>
              <a:t> y </a:t>
            </a:r>
            <a:r>
              <a:rPr lang="en-US" dirty="0" err="1"/>
              <a:t>ciertas</a:t>
            </a:r>
            <a:r>
              <a:rPr lang="en-US" dirty="0"/>
              <a:t> palabras para </a:t>
            </a:r>
            <a:r>
              <a:rPr lang="en-US" dirty="0" err="1"/>
              <a:t>hablar</a:t>
            </a:r>
            <a:r>
              <a:rPr lang="en-US" dirty="0"/>
              <a:t> del </a:t>
            </a: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sustancias</a:t>
            </a:r>
            <a:r>
              <a:rPr lang="en-US" dirty="0"/>
              <a:t> no </a:t>
            </a:r>
            <a:r>
              <a:rPr lang="en-US" dirty="0" err="1"/>
              <a:t>importa</a:t>
            </a:r>
            <a:r>
              <a:rPr lang="en-US" dirty="0"/>
              <a:t> </a:t>
            </a:r>
            <a:r>
              <a:rPr lang="en-US" dirty="0" err="1"/>
              <a:t>mucho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Mito</a:t>
            </a:r>
          </a:p>
          <a:p>
            <a:r>
              <a:rPr lang="en-US" dirty="0"/>
              <a:t>Al </a:t>
            </a:r>
            <a:r>
              <a:rPr lang="en-US" dirty="0" err="1"/>
              <a:t>hablar</a:t>
            </a:r>
            <a:r>
              <a:rPr lang="en-US" dirty="0"/>
              <a:t> de los </a:t>
            </a:r>
            <a:r>
              <a:rPr lang="en-US" dirty="0" err="1"/>
              <a:t>opioides</a:t>
            </a:r>
            <a:r>
              <a:rPr lang="en-US" dirty="0"/>
              <a:t>, </a:t>
            </a:r>
            <a:r>
              <a:rPr lang="en-US" dirty="0" err="1"/>
              <a:t>nuestras</a:t>
            </a:r>
            <a:r>
              <a:rPr lang="en-US" dirty="0"/>
              <a:t> palabras </a:t>
            </a:r>
            <a:r>
              <a:rPr lang="en-US" b="1" dirty="0" err="1"/>
              <a:t>sí</a:t>
            </a:r>
            <a:r>
              <a:rPr lang="en-US" b="1" dirty="0"/>
              <a:t> </a:t>
            </a:r>
            <a:r>
              <a:rPr lang="en-US" b="1" dirty="0" err="1"/>
              <a:t>importan</a:t>
            </a:r>
            <a:r>
              <a:rPr lang="en-US" b="1" dirty="0"/>
              <a:t>.</a:t>
            </a:r>
            <a:r>
              <a:rPr lang="en-US" dirty="0"/>
              <a:t> El </a:t>
            </a:r>
            <a:r>
              <a:rPr lang="en-US" dirty="0" err="1"/>
              <a:t>lenguaje</a:t>
            </a:r>
            <a:r>
              <a:rPr lang="en-US" dirty="0"/>
              <a:t> con que se </a:t>
            </a:r>
            <a:r>
              <a:rPr lang="en-US" dirty="0" err="1"/>
              <a:t>etiqueta</a:t>
            </a:r>
            <a:r>
              <a:rPr lang="en-US" dirty="0"/>
              <a:t> o culpa a las personas con </a:t>
            </a:r>
            <a:r>
              <a:rPr lang="en-US" dirty="0" err="1"/>
              <a:t>trastorno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lastimarlas</a:t>
            </a:r>
            <a:r>
              <a:rPr lang="en-US" dirty="0"/>
              <a:t> y </a:t>
            </a:r>
            <a:r>
              <a:rPr lang="en-US" dirty="0" err="1"/>
              <a:t>hacer</a:t>
            </a:r>
            <a:r>
              <a:rPr lang="en-US" dirty="0"/>
              <a:t> que se </a:t>
            </a:r>
            <a:r>
              <a:rPr lang="en-US" dirty="0" err="1"/>
              <a:t>sientan</a:t>
            </a:r>
            <a:r>
              <a:rPr lang="en-US" dirty="0"/>
              <a:t> </a:t>
            </a:r>
            <a:r>
              <a:rPr lang="en-US" dirty="0" err="1"/>
              <a:t>avergonzadas</a:t>
            </a:r>
            <a:r>
              <a:rPr lang="en-US" dirty="0"/>
              <a:t>, </a:t>
            </a:r>
            <a:r>
              <a:rPr lang="en-US" dirty="0" err="1"/>
              <a:t>solas</a:t>
            </a:r>
            <a:r>
              <a:rPr lang="en-US" dirty="0"/>
              <a:t> o </a:t>
            </a:r>
            <a:r>
              <a:rPr lang="en-US" dirty="0" err="1"/>
              <a:t>inútiles</a:t>
            </a:r>
            <a:r>
              <a:rPr lang="en-US" dirty="0"/>
              <a:t>, y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probable que </a:t>
            </a:r>
            <a:r>
              <a:rPr lang="en-US" dirty="0" err="1"/>
              <a:t>busquen</a:t>
            </a:r>
            <a:r>
              <a:rPr lang="en-US" dirty="0"/>
              <a:t> </a:t>
            </a:r>
            <a:r>
              <a:rPr lang="en-US" dirty="0" err="1"/>
              <a:t>ayuda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Realidad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68632DA-6745-37BB-3D22-45B03BFC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20378" r="20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9168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63EB4C-7B4C-5142-5FAA-45A59DA1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/>
              <a:t>La </a:t>
            </a:r>
            <a:r>
              <a:rPr lang="en-US" sz="5000" dirty="0" err="1"/>
              <a:t>realidad</a:t>
            </a:r>
            <a:r>
              <a:rPr lang="en-US" sz="5000" dirty="0"/>
              <a:t> </a:t>
            </a:r>
            <a:r>
              <a:rPr lang="en-US" sz="5000" dirty="0" err="1"/>
              <a:t>frente</a:t>
            </a:r>
            <a:r>
              <a:rPr lang="en-US" sz="5000" dirty="0"/>
              <a:t> al </a:t>
            </a:r>
            <a:r>
              <a:rPr lang="en-US" sz="5000" dirty="0" err="1"/>
              <a:t>mito</a:t>
            </a: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6EAA3-764B-8D5F-1BCC-9C7D69D60C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1600" y="4571994"/>
            <a:ext cx="9412014" cy="7315203"/>
          </a:xfrm>
        </p:spPr>
        <p:txBody>
          <a:bodyPr/>
          <a:lstStyle/>
          <a:p>
            <a:r>
              <a:rPr lang="en-US" dirty="0"/>
              <a:t>En Texas no se </a:t>
            </a:r>
            <a:r>
              <a:rPr lang="en-US" dirty="0" err="1"/>
              <a:t>percibe</a:t>
            </a:r>
            <a:r>
              <a:rPr lang="en-US" dirty="0"/>
              <a:t> la crisis de los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un </a:t>
            </a:r>
            <a:r>
              <a:rPr lang="en-US" dirty="0" err="1"/>
              <a:t>problema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tratamiento</a:t>
            </a:r>
            <a:r>
              <a:rPr lang="en-US" dirty="0"/>
              <a:t> es </a:t>
            </a:r>
            <a:r>
              <a:rPr lang="en-US" dirty="0" err="1"/>
              <a:t>difícil</a:t>
            </a:r>
            <a:r>
              <a:rPr lang="en-US" dirty="0"/>
              <a:t> de </a:t>
            </a:r>
            <a:r>
              <a:rPr lang="en-US" dirty="0" err="1"/>
              <a:t>encontrar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Mito</a:t>
            </a:r>
          </a:p>
          <a:p>
            <a:pPr lvl="1"/>
            <a:endParaRPr lang="en-US" dirty="0"/>
          </a:p>
          <a:p>
            <a:r>
              <a:rPr lang="en-US" dirty="0"/>
              <a:t>La crisis de los </a:t>
            </a:r>
            <a:r>
              <a:rPr lang="en-US" dirty="0" err="1"/>
              <a:t>opioides</a:t>
            </a:r>
            <a:r>
              <a:rPr lang="en-US" dirty="0"/>
              <a:t> es </a:t>
            </a:r>
            <a:r>
              <a:rPr lang="en-US" dirty="0" err="1"/>
              <a:t>una</a:t>
            </a:r>
            <a:r>
              <a:rPr lang="en-US" dirty="0"/>
              <a:t> gran </a:t>
            </a:r>
            <a:r>
              <a:rPr lang="en-US" dirty="0" err="1"/>
              <a:t>prioridad</a:t>
            </a:r>
            <a:r>
              <a:rPr lang="en-US" dirty="0"/>
              <a:t> para Texas. Hay </a:t>
            </a:r>
            <a:r>
              <a:rPr lang="en-US" dirty="0" err="1"/>
              <a:t>multitud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estatales</a:t>
            </a:r>
            <a:r>
              <a:rPr lang="en-US" dirty="0"/>
              <a:t> y </a:t>
            </a:r>
            <a:r>
              <a:rPr lang="en-US" dirty="0" err="1"/>
              <a:t>nacionales</a:t>
            </a:r>
            <a:r>
              <a:rPr lang="en-US" dirty="0"/>
              <a:t> </a:t>
            </a:r>
            <a:r>
              <a:rPr lang="en-US" dirty="0" err="1"/>
              <a:t>disponibles</a:t>
            </a:r>
            <a:r>
              <a:rPr lang="en-US" dirty="0"/>
              <a:t> para </a:t>
            </a:r>
            <a:r>
              <a:rPr lang="en-US" dirty="0" err="1"/>
              <a:t>ayudar</a:t>
            </a:r>
            <a:r>
              <a:rPr lang="en-US" dirty="0"/>
              <a:t> a </a:t>
            </a:r>
            <a:r>
              <a:rPr lang="en-US" dirty="0" err="1"/>
              <a:t>una</a:t>
            </a:r>
            <a:r>
              <a:rPr lang="en-US" dirty="0"/>
              <a:t> persona a </a:t>
            </a:r>
            <a:r>
              <a:rPr lang="en-US" dirty="0" err="1"/>
              <a:t>emprender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camino</a:t>
            </a:r>
            <a:r>
              <a:rPr lang="en-US" dirty="0"/>
              <a:t> del </a:t>
            </a:r>
            <a:r>
              <a:rPr lang="en-US" dirty="0" err="1"/>
              <a:t>tratamiento</a:t>
            </a:r>
            <a:r>
              <a:rPr lang="en-US" dirty="0"/>
              <a:t> y la </a:t>
            </a:r>
            <a:r>
              <a:rPr lang="en-US" dirty="0" err="1"/>
              <a:t>recuperación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Realidad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083C369-509B-C654-2100-DF232E072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13191" r="29890"/>
          <a:stretch/>
        </p:blipFill>
        <p:spPr>
          <a:xfrm>
            <a:off x="12188825" y="0"/>
            <a:ext cx="12188952" cy="13716000"/>
          </a:xfrm>
        </p:spPr>
      </p:pic>
    </p:spTree>
    <p:extLst>
      <p:ext uri="{BB962C8B-B14F-4D97-AF65-F5344CB8AC3E}">
        <p14:creationId xmlns:p14="http://schemas.microsoft.com/office/powerpoint/2010/main" val="512866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73FC63-F272-6D44-DB61-08EA548B2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/>
              <a:t>La </a:t>
            </a:r>
            <a:r>
              <a:rPr lang="en-US" sz="5000" dirty="0" err="1"/>
              <a:t>realidad</a:t>
            </a:r>
            <a:r>
              <a:rPr lang="en-US" sz="5000" dirty="0"/>
              <a:t> </a:t>
            </a:r>
            <a:r>
              <a:rPr lang="en-US" sz="5000" dirty="0" err="1"/>
              <a:t>frente</a:t>
            </a:r>
            <a:r>
              <a:rPr lang="en-US" sz="5000" dirty="0"/>
              <a:t> al </a:t>
            </a:r>
            <a:r>
              <a:rPr lang="en-US" sz="5000" dirty="0" err="1"/>
              <a:t>mito</a:t>
            </a: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20B47-A112-ABC6-168E-CEDD989482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en-US" dirty="0" err="1"/>
              <a:t>Puedes</a:t>
            </a:r>
            <a:r>
              <a:rPr lang="en-US" dirty="0"/>
              <a:t> saber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medicamento</a:t>
            </a:r>
            <a:r>
              <a:rPr lang="en-US" dirty="0"/>
              <a:t> </a:t>
            </a:r>
            <a:r>
              <a:rPr lang="en-US" dirty="0" err="1"/>
              <a:t>contiene</a:t>
            </a:r>
            <a:r>
              <a:rPr lang="en-US" dirty="0"/>
              <a:t> </a:t>
            </a:r>
            <a:r>
              <a:rPr lang="en-US" dirty="0" err="1"/>
              <a:t>fentanilo</a:t>
            </a:r>
            <a:r>
              <a:rPr lang="en-US" dirty="0"/>
              <a:t> con solo </a:t>
            </a:r>
            <a:r>
              <a:rPr lang="en-US" dirty="0" err="1"/>
              <a:t>mirarlo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Mito</a:t>
            </a:r>
          </a:p>
          <a:p>
            <a:r>
              <a:rPr lang="en-US" dirty="0"/>
              <a:t>Es </a:t>
            </a:r>
            <a:r>
              <a:rPr lang="en-US" dirty="0" err="1"/>
              <a:t>casi</a:t>
            </a:r>
            <a:r>
              <a:rPr lang="en-US" dirty="0"/>
              <a:t> </a:t>
            </a:r>
            <a:r>
              <a:rPr lang="en-US" dirty="0" err="1"/>
              <a:t>imposible</a:t>
            </a:r>
            <a:r>
              <a:rPr lang="en-US" dirty="0"/>
              <a:t> </a:t>
            </a:r>
            <a:r>
              <a:rPr lang="en-US" dirty="0" err="1"/>
              <a:t>detectar</a:t>
            </a:r>
            <a:r>
              <a:rPr lang="en-US" dirty="0"/>
              <a:t> uno </a:t>
            </a:r>
            <a:r>
              <a:rPr lang="en-US" dirty="0" err="1"/>
              <a:t>mismo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fentanilo</a:t>
            </a:r>
            <a:r>
              <a:rPr lang="en-US" dirty="0"/>
              <a:t> </a:t>
            </a:r>
            <a:r>
              <a:rPr lang="en-US" dirty="0" err="1"/>
              <a:t>porque</a:t>
            </a:r>
            <a:r>
              <a:rPr lang="en-US" dirty="0"/>
              <a:t> no se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ver</a:t>
            </a:r>
            <a:r>
              <a:rPr lang="en-US" dirty="0"/>
              <a:t>, </a:t>
            </a:r>
            <a:r>
              <a:rPr lang="en-US" dirty="0" err="1"/>
              <a:t>saborear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oler</a:t>
            </a:r>
            <a:r>
              <a:rPr lang="en-US" dirty="0"/>
              <a:t>. </a:t>
            </a:r>
            <a:r>
              <a:rPr lang="en-US" dirty="0" err="1"/>
              <a:t>Incluso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sola pastilla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causar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sobredosis</a:t>
            </a:r>
            <a:r>
              <a:rPr lang="en-US" dirty="0"/>
              <a:t> mortal. </a:t>
            </a:r>
          </a:p>
          <a:p>
            <a:pPr lvl="1"/>
            <a:r>
              <a:rPr lang="en-US" dirty="0" err="1"/>
              <a:t>Realidad</a:t>
            </a:r>
            <a:endParaRPr lang="en-US" dirty="0"/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8448BC7-9534-CE08-AB9D-00A5FC1A4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l="27043" r="13712"/>
          <a:stretch/>
        </p:blipFill>
        <p:spPr>
          <a:xfrm>
            <a:off x="-127" y="0"/>
            <a:ext cx="12188952" cy="13716000"/>
          </a:xfrm>
        </p:spPr>
      </p:pic>
    </p:spTree>
    <p:extLst>
      <p:ext uri="{BB962C8B-B14F-4D97-AF65-F5344CB8AC3E}">
        <p14:creationId xmlns:p14="http://schemas.microsoft.com/office/powerpoint/2010/main" val="3190165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6220EF-8A23-2058-DE05-AD9BD0786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43195"/>
            <a:ext cx="9986211" cy="1828799"/>
          </a:xfrm>
        </p:spPr>
        <p:txBody>
          <a:bodyPr/>
          <a:lstStyle/>
          <a:p>
            <a:r>
              <a:rPr lang="en-US" sz="5000" dirty="0"/>
              <a:t>Palabras que </a:t>
            </a:r>
            <a:r>
              <a:rPr lang="en-US" sz="5000" dirty="0" err="1"/>
              <a:t>deben</a:t>
            </a:r>
            <a:r>
              <a:rPr lang="en-US" sz="5000" dirty="0"/>
              <a:t> </a:t>
            </a:r>
            <a:r>
              <a:rPr lang="en-US" sz="5000" dirty="0" err="1"/>
              <a:t>evitarse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5BFA3-38F5-2066-F681-8C5D0E45E8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Consumidor</a:t>
            </a:r>
            <a:r>
              <a:rPr lang="en-US" dirty="0"/>
              <a:t> de </a:t>
            </a:r>
            <a:r>
              <a:rPr lang="en-US" dirty="0" err="1"/>
              <a:t>drogas</a:t>
            </a:r>
            <a:r>
              <a:rPr lang="en-US" dirty="0"/>
              <a:t>, </a:t>
            </a:r>
            <a:r>
              <a:rPr lang="en-US" dirty="0" err="1"/>
              <a:t>drogodependiente</a:t>
            </a:r>
            <a:endParaRPr lang="en-US" dirty="0"/>
          </a:p>
          <a:p>
            <a:r>
              <a:rPr lang="en-US" dirty="0"/>
              <a:t>Comprador de pastillas</a:t>
            </a:r>
          </a:p>
          <a:p>
            <a:r>
              <a:rPr lang="en-US" dirty="0" err="1"/>
              <a:t>Adicto</a:t>
            </a:r>
            <a:r>
              <a:rPr lang="en-US" dirty="0"/>
              <a:t>, </a:t>
            </a:r>
            <a:r>
              <a:rPr lang="en-US" dirty="0" err="1"/>
              <a:t>pastillero</a:t>
            </a:r>
            <a:r>
              <a:rPr lang="en-US" dirty="0"/>
              <a:t>, </a:t>
            </a:r>
            <a:r>
              <a:rPr lang="en-US" dirty="0" err="1"/>
              <a:t>drogadicto</a:t>
            </a:r>
            <a:endParaRPr lang="en-US" dirty="0"/>
          </a:p>
          <a:p>
            <a:r>
              <a:rPr lang="en-US" dirty="0" err="1"/>
              <a:t>Limpio</a:t>
            </a:r>
            <a:r>
              <a:rPr lang="en-US" dirty="0"/>
              <a:t>, </a:t>
            </a:r>
            <a:r>
              <a:rPr lang="en-US" dirty="0" err="1"/>
              <a:t>sucio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F37F893-AD2A-E087-33A8-F61043C7A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l="24822" r="15933"/>
          <a:stretch/>
        </p:blipFill>
        <p:spPr>
          <a:xfrm>
            <a:off x="12188952" y="0"/>
            <a:ext cx="12188952" cy="13716000"/>
          </a:xfrm>
        </p:spPr>
      </p:pic>
    </p:spTree>
    <p:extLst>
      <p:ext uri="{BB962C8B-B14F-4D97-AF65-F5344CB8AC3E}">
        <p14:creationId xmlns:p14="http://schemas.microsoft.com/office/powerpoint/2010/main" val="688893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C9A21F-6CEC-AF59-0912-9DA698EE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Palabras </a:t>
            </a:r>
            <a:r>
              <a:rPr lang="en-US" dirty="0" err="1"/>
              <a:t>adecuadas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D1EEF2-EB9F-FD55-FEC6-469F0AA380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Persona que consume </a:t>
            </a:r>
            <a:r>
              <a:rPr lang="en-US" dirty="0" err="1"/>
              <a:t>indebidamente</a:t>
            </a:r>
            <a:r>
              <a:rPr lang="en-US" dirty="0"/>
              <a:t> </a:t>
            </a:r>
            <a:r>
              <a:rPr lang="en-US" dirty="0" err="1"/>
              <a:t>medicamentos</a:t>
            </a:r>
            <a:endParaRPr lang="en-US" dirty="0"/>
          </a:p>
          <a:p>
            <a:r>
              <a:rPr lang="en-US" dirty="0"/>
              <a:t>Persona con </a:t>
            </a:r>
            <a:r>
              <a:rPr lang="en-US" dirty="0" err="1"/>
              <a:t>conducta</a:t>
            </a:r>
            <a:r>
              <a:rPr lang="en-US" dirty="0"/>
              <a:t> de </a:t>
            </a:r>
            <a:r>
              <a:rPr lang="en-US" dirty="0" err="1"/>
              <a:t>búsqueda</a:t>
            </a:r>
            <a:r>
              <a:rPr lang="en-US" dirty="0"/>
              <a:t> de </a:t>
            </a:r>
            <a:r>
              <a:rPr lang="en-US" dirty="0" err="1"/>
              <a:t>medicamentos</a:t>
            </a:r>
            <a:endParaRPr lang="en-US" dirty="0"/>
          </a:p>
          <a:p>
            <a:r>
              <a:rPr lang="en-US" dirty="0"/>
              <a:t>Persona con </a:t>
            </a:r>
            <a:r>
              <a:rPr lang="en-US" dirty="0" err="1"/>
              <a:t>trastorno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opioides</a:t>
            </a:r>
            <a:endParaRPr lang="en-US" dirty="0"/>
          </a:p>
          <a:p>
            <a:r>
              <a:rPr lang="en-US" dirty="0" err="1"/>
              <a:t>Negativo</a:t>
            </a:r>
            <a:r>
              <a:rPr lang="en-US" dirty="0"/>
              <a:t>, </a:t>
            </a:r>
            <a:r>
              <a:rPr lang="en-US" dirty="0" err="1"/>
              <a:t>positivo</a:t>
            </a:r>
            <a:r>
              <a:rPr lang="en-US" dirty="0"/>
              <a:t>, sin </a:t>
            </a:r>
            <a:r>
              <a:rPr lang="en-US" dirty="0" err="1"/>
              <a:t>sustancias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BC54C37-C08D-62BB-636C-0662B158C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9888" r="198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2342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BD0C4A-247C-BB65-E77A-764E7E6BE0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0EEF46-31A6-A407-B25F-8322D9A9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Medidas</a:t>
            </a:r>
            <a:r>
              <a:rPr lang="en-US" dirty="0"/>
              <a:t> que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tomar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54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75A1B-9A9C-D017-5984-7805D6C2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ayudar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CCB0D-231B-915F-6061-F0F31EE21F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Si un </a:t>
            </a:r>
            <a:r>
              <a:rPr lang="en-US" sz="3600" dirty="0" err="1">
                <a:solidFill>
                  <a:schemeClr val="accent2"/>
                </a:solidFill>
              </a:rPr>
              <a:t>médico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 err="1">
                <a:solidFill>
                  <a:schemeClr val="accent2"/>
                </a:solidFill>
              </a:rPr>
              <a:t>te</a:t>
            </a:r>
            <a:r>
              <a:rPr lang="en-US" sz="3600" dirty="0">
                <a:solidFill>
                  <a:schemeClr val="accent2"/>
                </a:solidFill>
              </a:rPr>
              <a:t> ha </a:t>
            </a:r>
            <a:r>
              <a:rPr lang="en-US" sz="3600" dirty="0" err="1">
                <a:solidFill>
                  <a:schemeClr val="accent2"/>
                </a:solidFill>
              </a:rPr>
              <a:t>recetado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 err="1">
                <a:solidFill>
                  <a:schemeClr val="accent2"/>
                </a:solidFill>
              </a:rPr>
              <a:t>opioides</a:t>
            </a:r>
            <a:r>
              <a:rPr lang="en-US" sz="360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E0191-6CF7-416F-089F-E67F6172E1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600" y="5731932"/>
            <a:ext cx="14173200" cy="6623881"/>
          </a:xfrm>
        </p:spPr>
        <p:txBody>
          <a:bodyPr/>
          <a:lstStyle/>
          <a:p>
            <a:r>
              <a:rPr lang="en-US" dirty="0"/>
              <a:t>Toma </a:t>
            </a:r>
            <a:r>
              <a:rPr lang="en-US" dirty="0" err="1"/>
              <a:t>siempre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medicamento</a:t>
            </a:r>
            <a:r>
              <a:rPr lang="en-US" dirty="0"/>
              <a:t> </a:t>
            </a:r>
            <a:r>
              <a:rPr lang="en-US" dirty="0" err="1"/>
              <a:t>exactamente</a:t>
            </a:r>
            <a:r>
              <a:rPr lang="en-US" dirty="0"/>
              <a:t> </a:t>
            </a:r>
            <a:r>
              <a:rPr lang="en-US" dirty="0" err="1"/>
              <a:t>tal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lo </a:t>
            </a:r>
            <a:r>
              <a:rPr lang="en-US" dirty="0" err="1"/>
              <a:t>recetó</a:t>
            </a:r>
            <a:r>
              <a:rPr lang="en-US" dirty="0"/>
              <a:t>.</a:t>
            </a:r>
          </a:p>
          <a:p>
            <a:r>
              <a:rPr lang="en-US" dirty="0" err="1"/>
              <a:t>Nunca</a:t>
            </a:r>
            <a:r>
              <a:rPr lang="en-US" dirty="0"/>
              <a:t> </a:t>
            </a:r>
            <a:r>
              <a:rPr lang="en-US" dirty="0" err="1"/>
              <a:t>aumentes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disminuyas</a:t>
            </a:r>
            <a:r>
              <a:rPr lang="en-US" dirty="0"/>
              <a:t> la </a:t>
            </a:r>
            <a:r>
              <a:rPr lang="en-US" dirty="0" err="1"/>
              <a:t>dosis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dejes</a:t>
            </a:r>
            <a:r>
              <a:rPr lang="en-US" dirty="0"/>
              <a:t> de </a:t>
            </a:r>
            <a:r>
              <a:rPr lang="en-US" dirty="0" err="1"/>
              <a:t>tomar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medicamento</a:t>
            </a:r>
            <a:r>
              <a:rPr lang="en-US" dirty="0"/>
              <a:t> sin antes </a:t>
            </a:r>
            <a:r>
              <a:rPr lang="en-US" dirty="0" err="1"/>
              <a:t>hablar</a:t>
            </a:r>
            <a:r>
              <a:rPr lang="en-US" dirty="0"/>
              <a:t> con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médico</a:t>
            </a:r>
            <a:r>
              <a:rPr lang="en-US" dirty="0"/>
              <a:t>.</a:t>
            </a:r>
          </a:p>
          <a:p>
            <a:r>
              <a:rPr lang="en-US" dirty="0"/>
              <a:t>Guarda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medicamentos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</a:t>
            </a:r>
            <a:r>
              <a:rPr lang="en-US" dirty="0" err="1"/>
              <a:t>lugar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los </a:t>
            </a:r>
            <a:r>
              <a:rPr lang="en-US" dirty="0" err="1"/>
              <a:t>niños</a:t>
            </a:r>
            <a:r>
              <a:rPr lang="en-US" dirty="0"/>
              <a:t> y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miembros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familia no </a:t>
            </a:r>
            <a:r>
              <a:rPr lang="en-US" dirty="0" err="1"/>
              <a:t>tengan</a:t>
            </a:r>
            <a:r>
              <a:rPr lang="en-US" dirty="0"/>
              <a:t> </a:t>
            </a:r>
            <a:r>
              <a:rPr lang="en-US" dirty="0" err="1"/>
              <a:t>acceso</a:t>
            </a:r>
            <a:r>
              <a:rPr lang="en-US" dirty="0"/>
              <a:t> a </a:t>
            </a:r>
            <a:r>
              <a:rPr lang="en-US" dirty="0" err="1"/>
              <a:t>ellos</a:t>
            </a:r>
            <a:r>
              <a:rPr lang="en-US" dirty="0"/>
              <a:t>.</a:t>
            </a:r>
          </a:p>
          <a:p>
            <a:r>
              <a:rPr lang="en-US" dirty="0"/>
              <a:t>Solo </a:t>
            </a:r>
            <a:r>
              <a:rPr lang="en-US" dirty="0" err="1"/>
              <a:t>toma</a:t>
            </a:r>
            <a:r>
              <a:rPr lang="en-US" dirty="0"/>
              <a:t> las pastillas 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hayan</a:t>
            </a:r>
            <a:r>
              <a:rPr lang="en-US" dirty="0"/>
              <a:t> </a:t>
            </a:r>
            <a:r>
              <a:rPr lang="en-US" dirty="0" err="1"/>
              <a:t>recetado</a:t>
            </a:r>
            <a:r>
              <a:rPr lang="en-US" dirty="0"/>
              <a:t>. Si no </a:t>
            </a:r>
            <a:r>
              <a:rPr lang="en-US" dirty="0" err="1"/>
              <a:t>provienen</a:t>
            </a:r>
            <a:r>
              <a:rPr lang="en-US" dirty="0"/>
              <a:t> de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médico</a:t>
            </a:r>
            <a:r>
              <a:rPr lang="en-US" dirty="0"/>
              <a:t> o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farmacéutico</a:t>
            </a:r>
            <a:r>
              <a:rPr lang="en-US" dirty="0"/>
              <a:t>, no se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garantizar</a:t>
            </a:r>
            <a:r>
              <a:rPr lang="en-US" dirty="0"/>
              <a:t> que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seguras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77B3FF-8BD8-75C4-B7CF-CBADD069A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25" y="4543918"/>
            <a:ext cx="2063888" cy="3073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7B4A3F-7287-70E2-AE25-BE8994ED4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18012296" y="4574759"/>
            <a:ext cx="10537004" cy="10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1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68B8A-6003-8D63-6ACA-D0A3B84B4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E99A9-B33E-D468-C2A2-ED47DE72F3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0400" y="5323115"/>
            <a:ext cx="11887200" cy="59436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Datos y </a:t>
            </a:r>
            <a:r>
              <a:rPr lang="en-US" dirty="0" err="1"/>
              <a:t>cifras</a:t>
            </a:r>
            <a:r>
              <a:rPr lang="en-US" dirty="0"/>
              <a:t> de Texas</a:t>
            </a:r>
          </a:p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son los </a:t>
            </a:r>
            <a:r>
              <a:rPr lang="en-US" dirty="0" err="1"/>
              <a:t>opioides</a:t>
            </a:r>
            <a:r>
              <a:rPr lang="en-US" dirty="0"/>
              <a:t>?</a:t>
            </a:r>
          </a:p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riesgos</a:t>
            </a:r>
            <a:r>
              <a:rPr lang="en-US" dirty="0"/>
              <a:t> </a:t>
            </a:r>
            <a:r>
              <a:rPr lang="en-US" dirty="0" err="1"/>
              <a:t>conllevan</a:t>
            </a:r>
            <a:r>
              <a:rPr lang="en-US" dirty="0"/>
              <a:t> los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recetados</a:t>
            </a:r>
            <a:r>
              <a:rPr lang="en-US" dirty="0"/>
              <a:t>?</a:t>
            </a:r>
          </a:p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es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fentanilo</a:t>
            </a:r>
            <a:r>
              <a:rPr lang="en-US" dirty="0"/>
              <a:t>?</a:t>
            </a:r>
          </a:p>
          <a:p>
            <a:r>
              <a:rPr lang="en-US" dirty="0"/>
              <a:t>Ideas </a:t>
            </a:r>
            <a:r>
              <a:rPr lang="en-US" dirty="0" err="1"/>
              <a:t>equivocadas</a:t>
            </a:r>
            <a:r>
              <a:rPr lang="en-US" dirty="0"/>
              <a:t> </a:t>
            </a:r>
            <a:r>
              <a:rPr lang="en-US" dirty="0" err="1"/>
              <a:t>comunes</a:t>
            </a:r>
            <a:endParaRPr lang="en-US" dirty="0"/>
          </a:p>
          <a:p>
            <a:r>
              <a:rPr lang="en-US" dirty="0" err="1"/>
              <a:t>Medidas</a:t>
            </a:r>
            <a:r>
              <a:rPr lang="en-US" dirty="0"/>
              <a:t> que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tomar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65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2825B-603D-B8E9-EA9A-97595076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ayudar</a:t>
            </a:r>
            <a:r>
              <a:rPr lang="en-US" dirty="0"/>
              <a:t> </a:t>
            </a:r>
            <a:endParaRPr lang="en-US" sz="8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83578-BF51-7591-4D5C-B276C4EFE0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3600" y="4114800"/>
            <a:ext cx="14336486" cy="1143000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b="0" dirty="0">
                <a:solidFill>
                  <a:schemeClr val="accent2"/>
                </a:solidFill>
              </a:rPr>
              <a:t>Tener a la mano </a:t>
            </a:r>
            <a:r>
              <a:rPr lang="en-US" b="0" dirty="0" err="1">
                <a:solidFill>
                  <a:schemeClr val="accent2"/>
                </a:solidFill>
              </a:rPr>
              <a:t>naloxona</a:t>
            </a:r>
            <a:r>
              <a:rPr lang="en-US" b="0" dirty="0">
                <a:solidFill>
                  <a:schemeClr val="accent2"/>
                </a:solidFill>
              </a:rPr>
              <a:t> para </a:t>
            </a:r>
            <a:r>
              <a:rPr lang="en-US" b="0" dirty="0" err="1">
                <a:solidFill>
                  <a:schemeClr val="accent2"/>
                </a:solidFill>
              </a:rPr>
              <a:t>revertir</a:t>
            </a:r>
            <a:r>
              <a:rPr lang="en-US" b="0" dirty="0">
                <a:solidFill>
                  <a:schemeClr val="accent2"/>
                </a:solidFill>
              </a:rPr>
              <a:t> las </a:t>
            </a:r>
            <a:r>
              <a:rPr lang="en-US" b="0" dirty="0" err="1">
                <a:solidFill>
                  <a:schemeClr val="accent2"/>
                </a:solidFill>
              </a:rPr>
              <a:t>reacciones</a:t>
            </a:r>
            <a:r>
              <a:rPr lang="en-US" b="0" dirty="0">
                <a:solidFill>
                  <a:schemeClr val="accent2"/>
                </a:solidFill>
              </a:rPr>
              <a:t> </a:t>
            </a:r>
            <a:r>
              <a:rPr lang="en-US" b="0" dirty="0" err="1">
                <a:solidFill>
                  <a:schemeClr val="accent2"/>
                </a:solidFill>
              </a:rPr>
              <a:t>adversas</a:t>
            </a:r>
            <a:r>
              <a:rPr lang="en-US" b="0" dirty="0">
                <a:solidFill>
                  <a:schemeClr val="accent2"/>
                </a:solidFill>
              </a:rPr>
              <a:t> o </a:t>
            </a:r>
            <a:r>
              <a:rPr lang="en-US" b="0" dirty="0" err="1">
                <a:solidFill>
                  <a:schemeClr val="accent2"/>
                </a:solidFill>
              </a:rPr>
              <a:t>una</a:t>
            </a:r>
            <a:r>
              <a:rPr lang="en-US" b="0" dirty="0">
                <a:solidFill>
                  <a:schemeClr val="accent2"/>
                </a:solidFill>
              </a:rPr>
              <a:t> </a:t>
            </a:r>
            <a:r>
              <a:rPr lang="en-US" b="0" dirty="0" err="1">
                <a:solidFill>
                  <a:schemeClr val="accent2"/>
                </a:solidFill>
              </a:rPr>
              <a:t>ingestión</a:t>
            </a:r>
            <a:r>
              <a:rPr lang="en-US" b="0" dirty="0">
                <a:solidFill>
                  <a:schemeClr val="accent2"/>
                </a:solidFill>
              </a:rPr>
              <a:t> accidental le </a:t>
            </a:r>
            <a:r>
              <a:rPr lang="en-US" b="0" dirty="0" err="1">
                <a:solidFill>
                  <a:schemeClr val="accent2"/>
                </a:solidFill>
              </a:rPr>
              <a:t>puede</a:t>
            </a:r>
            <a:r>
              <a:rPr lang="en-US" b="0" dirty="0">
                <a:solidFill>
                  <a:schemeClr val="accent2"/>
                </a:solidFill>
              </a:rPr>
              <a:t> </a:t>
            </a:r>
            <a:r>
              <a:rPr lang="en-US" b="0" dirty="0" err="1">
                <a:solidFill>
                  <a:schemeClr val="accent2"/>
                </a:solidFill>
              </a:rPr>
              <a:t>salvar</a:t>
            </a:r>
            <a:r>
              <a:rPr lang="en-US" b="0" dirty="0">
                <a:solidFill>
                  <a:schemeClr val="accent2"/>
                </a:solidFill>
              </a:rPr>
              <a:t> la </a:t>
            </a:r>
            <a:r>
              <a:rPr lang="en-US" b="0" dirty="0" err="1">
                <a:solidFill>
                  <a:schemeClr val="accent2"/>
                </a:solidFill>
              </a:rPr>
              <a:t>vida</a:t>
            </a:r>
            <a:r>
              <a:rPr lang="en-US" b="0" dirty="0">
                <a:solidFill>
                  <a:schemeClr val="accent2"/>
                </a:solidFill>
              </a:rPr>
              <a:t> a </a:t>
            </a:r>
            <a:r>
              <a:rPr lang="en-US" b="0" dirty="0" err="1">
                <a:solidFill>
                  <a:schemeClr val="accent2"/>
                </a:solidFill>
              </a:rPr>
              <a:t>alguien</a:t>
            </a:r>
            <a:r>
              <a:rPr lang="en-US" b="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BA369-BCF2-4222-4AC9-AA21FEB26C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600" y="5715000"/>
            <a:ext cx="14569440" cy="2743200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naloxona</a:t>
            </a:r>
            <a:r>
              <a:rPr lang="en-US" dirty="0"/>
              <a:t> </a:t>
            </a:r>
            <a:r>
              <a:rPr lang="en-US" dirty="0" err="1"/>
              <a:t>bloquea</a:t>
            </a:r>
            <a:r>
              <a:rPr lang="en-US" dirty="0"/>
              <a:t> los </a:t>
            </a:r>
            <a:r>
              <a:rPr lang="en-US" dirty="0" err="1"/>
              <a:t>efectos</a:t>
            </a:r>
            <a:r>
              <a:rPr lang="en-US" dirty="0"/>
              <a:t> de los </a:t>
            </a:r>
            <a:r>
              <a:rPr lang="en-US" dirty="0" err="1"/>
              <a:t>opioides</a:t>
            </a:r>
            <a:r>
              <a:rPr lang="en-US" dirty="0"/>
              <a:t> y </a:t>
            </a:r>
            <a:r>
              <a:rPr lang="en-US" dirty="0" err="1"/>
              <a:t>revierte</a:t>
            </a:r>
            <a:r>
              <a:rPr lang="en-US" dirty="0"/>
              <a:t> </a:t>
            </a:r>
            <a:r>
              <a:rPr lang="en-US" dirty="0" err="1"/>
              <a:t>rápidamente</a:t>
            </a:r>
            <a:r>
              <a:rPr lang="en-US" dirty="0"/>
              <a:t> la </a:t>
            </a:r>
            <a:r>
              <a:rPr lang="en-US" dirty="0" err="1"/>
              <a:t>sobredosis</a:t>
            </a:r>
            <a:r>
              <a:rPr lang="en-US" dirty="0"/>
              <a:t>.</a:t>
            </a:r>
          </a:p>
          <a:p>
            <a:r>
              <a:rPr lang="en-US" dirty="0" err="1"/>
              <a:t>Ayuda</a:t>
            </a:r>
            <a:r>
              <a:rPr lang="en-US" dirty="0"/>
              <a:t> a </a:t>
            </a:r>
            <a:r>
              <a:rPr lang="en-US" dirty="0" err="1"/>
              <a:t>una</a:t>
            </a:r>
            <a:r>
              <a:rPr lang="en-US" dirty="0"/>
              <a:t> persona que </a:t>
            </a:r>
            <a:r>
              <a:rPr lang="en-US" dirty="0" err="1"/>
              <a:t>esté</a:t>
            </a:r>
            <a:r>
              <a:rPr lang="en-US" dirty="0"/>
              <a:t> </a:t>
            </a:r>
            <a:r>
              <a:rPr lang="en-US" dirty="0" err="1"/>
              <a:t>inconsciente</a:t>
            </a:r>
            <a:r>
              <a:rPr lang="en-US" dirty="0"/>
              <a:t> a que </a:t>
            </a:r>
            <a:r>
              <a:rPr lang="en-US" dirty="0" err="1"/>
              <a:t>vuelva</a:t>
            </a:r>
            <a:r>
              <a:rPr lang="en-US" dirty="0"/>
              <a:t> a </a:t>
            </a:r>
            <a:r>
              <a:rPr lang="en-US" dirty="0" err="1"/>
              <a:t>respirar</a:t>
            </a:r>
            <a:r>
              <a:rPr lang="en-US" dirty="0"/>
              <a:t> con </a:t>
            </a:r>
            <a:r>
              <a:rPr lang="en-US" dirty="0" err="1"/>
              <a:t>normalidad</a:t>
            </a:r>
            <a:r>
              <a:rPr lang="en-US" dirty="0"/>
              <a:t>.</a:t>
            </a:r>
          </a:p>
          <a:p>
            <a:r>
              <a:rPr lang="en-US" dirty="0"/>
              <a:t>La </a:t>
            </a:r>
            <a:r>
              <a:rPr lang="en-US" dirty="0" err="1"/>
              <a:t>naloxona</a:t>
            </a:r>
            <a:r>
              <a:rPr lang="en-US" dirty="0"/>
              <a:t> no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ningún</a:t>
            </a:r>
            <a:r>
              <a:rPr lang="en-US" dirty="0"/>
              <a:t> </a:t>
            </a:r>
            <a:r>
              <a:rPr lang="en-US" dirty="0" err="1"/>
              <a:t>efecto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no hay </a:t>
            </a:r>
            <a:r>
              <a:rPr lang="en-US" dirty="0" err="1"/>
              <a:t>opioides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persona.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82B55-F4E9-871C-713C-D0C0512A4A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600" y="8686801"/>
            <a:ext cx="13487400" cy="685530"/>
          </a:xfrm>
        </p:spPr>
        <p:txBody>
          <a:bodyPr/>
          <a:lstStyle/>
          <a:p>
            <a:r>
              <a:rPr lang="en-US" sz="3200" spc="0" dirty="0" err="1">
                <a:solidFill>
                  <a:schemeClr val="accent2"/>
                </a:solidFill>
                <a:latin typeface="Arial Black"/>
              </a:rPr>
              <a:t>Cómo</a:t>
            </a:r>
            <a:r>
              <a:rPr lang="en-US" sz="3200" spc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z="3200" spc="0" dirty="0" err="1">
                <a:solidFill>
                  <a:schemeClr val="accent2"/>
                </a:solidFill>
                <a:latin typeface="Arial Black"/>
              </a:rPr>
              <a:t>obtener</a:t>
            </a:r>
            <a:r>
              <a:rPr lang="en-US" sz="3200" spc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z="3200" spc="0" dirty="0" err="1">
                <a:solidFill>
                  <a:schemeClr val="accent2"/>
                </a:solidFill>
                <a:latin typeface="Arial Black"/>
              </a:rPr>
              <a:t>naloxona</a:t>
            </a:r>
            <a:endParaRPr lang="en-US" sz="3200" spc="0" dirty="0">
              <a:solidFill>
                <a:schemeClr val="accent2"/>
              </a:solidFill>
              <a:latin typeface="Arial Black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100DA14-8148-77CB-ABFA-668624F6B2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43600" y="9698903"/>
            <a:ext cx="14336486" cy="2043816"/>
          </a:xfrm>
        </p:spPr>
        <p:txBody>
          <a:bodyPr/>
          <a:lstStyle/>
          <a:p>
            <a:r>
              <a:rPr lang="es-MX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naloxona se puede comprar sin receta en lugares como farmacias, tiendas de conveniencia, supermercados, gasolineras y en línea. También la puedes adquirir gratuitamente en </a:t>
            </a:r>
            <a:r>
              <a:rPr lang="es-MX" dirty="0"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NaloxoneTexas.com</a:t>
            </a:r>
            <a:r>
              <a:rPr lang="es-MX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FFCF8A-B958-F036-3185-E72047F0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668" y="8688811"/>
            <a:ext cx="2043816" cy="20438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C998AB-80B4-E9D6-BA08-1872BC42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114800"/>
            <a:ext cx="2730500" cy="266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51C880-B942-7C45-95DC-4EE397723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18012296" y="4574759"/>
            <a:ext cx="10537004" cy="10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55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B3ED2-FDB5-E798-5FCF-96EE5AE2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625" y="1374358"/>
            <a:ext cx="19202400" cy="2286000"/>
          </a:xfrm>
        </p:spPr>
        <p:txBody>
          <a:bodyPr/>
          <a:lstStyle/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ayudar</a:t>
            </a:r>
            <a:r>
              <a:rPr lang="en-US" dirty="0"/>
              <a:t> </a:t>
            </a:r>
            <a:endParaRPr lang="en-US" sz="8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649D6-892C-40C9-2C29-A0817B1148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3600" y="4117559"/>
            <a:ext cx="14173200" cy="11430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3200" spc="0" dirty="0">
                <a:solidFill>
                  <a:schemeClr val="accent2"/>
                </a:solidFill>
                <a:latin typeface="Arial Black"/>
              </a:rPr>
              <a:t>Para </a:t>
            </a:r>
            <a:r>
              <a:rPr lang="en-US" sz="3200" spc="0" dirty="0" err="1">
                <a:solidFill>
                  <a:schemeClr val="accent2"/>
                </a:solidFill>
                <a:latin typeface="Arial Black"/>
              </a:rPr>
              <a:t>cualquier</a:t>
            </a:r>
            <a:r>
              <a:rPr lang="en-US" sz="3200" spc="0" dirty="0">
                <a:solidFill>
                  <a:schemeClr val="accent2"/>
                </a:solidFill>
                <a:latin typeface="Arial Black"/>
              </a:rPr>
              <a:t> persona que </a:t>
            </a:r>
            <a:r>
              <a:rPr lang="en-US" sz="3200" spc="0" dirty="0" err="1">
                <a:solidFill>
                  <a:schemeClr val="accent2"/>
                </a:solidFill>
                <a:latin typeface="Arial Black"/>
              </a:rPr>
              <a:t>esté</a:t>
            </a:r>
            <a:r>
              <a:rPr lang="en-US" sz="3200" spc="0" dirty="0">
                <a:solidFill>
                  <a:schemeClr val="accent2"/>
                </a:solidFill>
                <a:latin typeface="Arial Black"/>
              </a:rPr>
              <a:t> </a:t>
            </a:r>
            <a:r>
              <a:rPr lang="en-US" sz="3200" spc="0" dirty="0" err="1">
                <a:solidFill>
                  <a:schemeClr val="accent2"/>
                </a:solidFill>
                <a:latin typeface="Arial Black"/>
              </a:rPr>
              <a:t>luchando</a:t>
            </a:r>
            <a:r>
              <a:rPr lang="en-US" sz="3200" spc="0" dirty="0">
                <a:solidFill>
                  <a:schemeClr val="accent2"/>
                </a:solidFill>
                <a:latin typeface="Arial Black"/>
              </a:rPr>
              <a:t> contra la </a:t>
            </a:r>
            <a:r>
              <a:rPr lang="en-US" sz="3200" spc="0" dirty="0" err="1">
                <a:solidFill>
                  <a:schemeClr val="accent2"/>
                </a:solidFill>
                <a:latin typeface="Arial Black"/>
              </a:rPr>
              <a:t>adicción</a:t>
            </a:r>
            <a:r>
              <a:rPr lang="en-US" sz="3200" spc="0" dirty="0">
                <a:solidFill>
                  <a:schemeClr val="accent2"/>
                </a:solidFill>
                <a:latin typeface="Arial Black"/>
              </a:rPr>
              <a:t> a los </a:t>
            </a:r>
            <a:r>
              <a:rPr lang="en-US" sz="3200" spc="0" dirty="0" err="1">
                <a:solidFill>
                  <a:schemeClr val="accent2"/>
                </a:solidFill>
                <a:latin typeface="Arial Black"/>
              </a:rPr>
              <a:t>opioides</a:t>
            </a:r>
            <a:r>
              <a:rPr lang="en-US" sz="3200" spc="0" dirty="0">
                <a:solidFill>
                  <a:schemeClr val="accent2"/>
                </a:solidFill>
                <a:latin typeface="Arial Black"/>
              </a:rPr>
              <a:t>, hay </a:t>
            </a:r>
            <a:r>
              <a:rPr lang="en-US" sz="3200" spc="0" dirty="0" err="1">
                <a:solidFill>
                  <a:schemeClr val="accent2"/>
                </a:solidFill>
                <a:latin typeface="Arial Black"/>
              </a:rPr>
              <a:t>ayuda</a:t>
            </a:r>
            <a:r>
              <a:rPr lang="en-US" sz="3200" spc="0" dirty="0">
                <a:solidFill>
                  <a:schemeClr val="accent2"/>
                </a:solidFill>
                <a:latin typeface="Arial Black"/>
              </a:rPr>
              <a:t> disponible: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CE770-7B66-B257-12EA-1909F3ED61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599" y="5712242"/>
            <a:ext cx="14173199" cy="6987758"/>
          </a:xfrm>
        </p:spPr>
        <p:txBody>
          <a:bodyPr numCol="2" spcCol="457200"/>
          <a:lstStyle/>
          <a:p>
            <a:r>
              <a:rPr lang="en-US" b="1" dirty="0"/>
              <a:t>2-1-1 Texas: </a:t>
            </a:r>
            <a:r>
              <a:rPr lang="en-US" dirty="0" err="1"/>
              <a:t>Conexión</a:t>
            </a:r>
            <a:r>
              <a:rPr lang="en-US" dirty="0"/>
              <a:t> con </a:t>
            </a:r>
            <a:r>
              <a:rPr lang="en-US" dirty="0" err="1"/>
              <a:t>servicios</a:t>
            </a:r>
            <a:r>
              <a:rPr lang="en-US" dirty="0"/>
              <a:t> y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comunidad</a:t>
            </a:r>
            <a:endParaRPr lang="en-US" dirty="0"/>
          </a:p>
          <a:p>
            <a:pPr lvl="1"/>
            <a:r>
              <a:rPr lang="en-US" dirty="0"/>
              <a:t>Llama al 2-1-1</a:t>
            </a:r>
          </a:p>
          <a:p>
            <a:r>
              <a:rPr lang="en-US" b="1" dirty="0"/>
              <a:t>Línea de </a:t>
            </a:r>
            <a:r>
              <a:rPr lang="en-US" b="1" dirty="0" err="1"/>
              <a:t>ayuda</a:t>
            </a:r>
            <a:r>
              <a:rPr lang="en-US" b="1" dirty="0"/>
              <a:t> </a:t>
            </a:r>
            <a:r>
              <a:rPr lang="en-US" b="1" dirty="0" err="1"/>
              <a:t>nacional</a:t>
            </a:r>
            <a:r>
              <a:rPr lang="en-US" b="1" dirty="0"/>
              <a:t> 24/7 de SAMHSA: </a:t>
            </a:r>
            <a:r>
              <a:rPr lang="en-US" dirty="0" err="1"/>
              <a:t>Ofrece</a:t>
            </a:r>
            <a:r>
              <a:rPr lang="en-US" dirty="0"/>
              <a:t> </a:t>
            </a:r>
            <a:r>
              <a:rPr lang="en-US" dirty="0" err="1"/>
              <a:t>derivaciones</a:t>
            </a:r>
            <a:r>
              <a:rPr lang="en-US" dirty="0"/>
              <a:t> a </a:t>
            </a:r>
            <a:r>
              <a:rPr lang="en-US" dirty="0" err="1"/>
              <a:t>tratamientos</a:t>
            </a:r>
            <a:r>
              <a:rPr lang="en-US" dirty="0"/>
              <a:t> para personas y </a:t>
            </a:r>
            <a:r>
              <a:rPr lang="en-US" dirty="0" err="1"/>
              <a:t>familias</a:t>
            </a:r>
            <a:r>
              <a:rPr lang="en-US" dirty="0"/>
              <a:t> que se </a:t>
            </a:r>
            <a:r>
              <a:rPr lang="en-US" dirty="0" err="1"/>
              <a:t>enfrentan</a:t>
            </a:r>
            <a:r>
              <a:rPr lang="en-US" dirty="0"/>
              <a:t> a </a:t>
            </a:r>
            <a:r>
              <a:rPr lang="en-US" dirty="0" err="1"/>
              <a:t>trastornos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sustancias</a:t>
            </a:r>
            <a:r>
              <a:rPr lang="en-US" dirty="0"/>
              <a:t> o </a:t>
            </a:r>
            <a:r>
              <a:rPr lang="en-US" dirty="0" err="1"/>
              <a:t>problemas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salud</a:t>
            </a:r>
            <a:r>
              <a:rPr lang="en-US" dirty="0"/>
              <a:t> mental.</a:t>
            </a:r>
          </a:p>
          <a:p>
            <a:pPr marL="1370965" lvl="1"/>
            <a:r>
              <a:rPr lang="en-US" dirty="0"/>
              <a:t>Llama al 800-662-4357 </a:t>
            </a:r>
            <a:br>
              <a:rPr lang="en-US" dirty="0"/>
            </a:br>
            <a:r>
              <a:rPr lang="en-US" dirty="0"/>
              <a:t>(800-662-HELP)</a:t>
            </a:r>
          </a:p>
          <a:p>
            <a:pPr marL="1370965" lvl="1"/>
            <a:endParaRPr lang="en-US" b="1" dirty="0"/>
          </a:p>
          <a:p>
            <a:pPr marL="1370965" lvl="1"/>
            <a:endParaRPr lang="en-US" b="1" dirty="0"/>
          </a:p>
          <a:p>
            <a:r>
              <a:rPr lang="en-US" b="1" dirty="0"/>
              <a:t>9-8-8 Línea de </a:t>
            </a:r>
            <a:r>
              <a:rPr lang="en-US" b="1" dirty="0" err="1"/>
              <a:t>Prevención</a:t>
            </a:r>
            <a:r>
              <a:rPr lang="en-US" b="1" dirty="0"/>
              <a:t> del </a:t>
            </a:r>
            <a:r>
              <a:rPr lang="en-US" b="1" dirty="0" err="1"/>
              <a:t>Suicidio</a:t>
            </a:r>
            <a:r>
              <a:rPr lang="en-US" b="1" dirty="0"/>
              <a:t> y Crisis: </a:t>
            </a:r>
            <a:r>
              <a:rPr lang="en-US" dirty="0"/>
              <a:t>Si </a:t>
            </a:r>
            <a:r>
              <a:rPr lang="en-US" dirty="0" err="1"/>
              <a:t>tienes</a:t>
            </a:r>
            <a:r>
              <a:rPr lang="en-US" dirty="0"/>
              <a:t> </a:t>
            </a:r>
            <a:r>
              <a:rPr lang="en-US" dirty="0" err="1"/>
              <a:t>pensamientos</a:t>
            </a:r>
            <a:r>
              <a:rPr lang="en-US" dirty="0"/>
              <a:t> </a:t>
            </a:r>
            <a:r>
              <a:rPr lang="en-US" dirty="0" err="1"/>
              <a:t>suicidas</a:t>
            </a:r>
            <a:r>
              <a:rPr lang="en-US" dirty="0"/>
              <a:t>, llama a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número</a:t>
            </a:r>
            <a:r>
              <a:rPr lang="en-US" dirty="0"/>
              <a:t> para </a:t>
            </a:r>
            <a:r>
              <a:rPr lang="en-US" dirty="0" err="1"/>
              <a:t>hablar</a:t>
            </a:r>
            <a:r>
              <a:rPr lang="en-US" dirty="0"/>
              <a:t> con un </a:t>
            </a:r>
            <a:r>
              <a:rPr lang="en-US" dirty="0" err="1"/>
              <a:t>consejero</a:t>
            </a:r>
            <a:r>
              <a:rPr lang="en-US" dirty="0"/>
              <a:t> de crisis y </a:t>
            </a:r>
            <a:r>
              <a:rPr lang="en-US" dirty="0" err="1"/>
              <a:t>obtener</a:t>
            </a:r>
            <a:r>
              <a:rPr lang="en-US" dirty="0"/>
              <a:t> </a:t>
            </a:r>
            <a:r>
              <a:rPr lang="en-US" dirty="0" err="1"/>
              <a:t>apoyo</a:t>
            </a:r>
            <a:r>
              <a:rPr lang="en-US" dirty="0"/>
              <a:t> </a:t>
            </a:r>
            <a:r>
              <a:rPr lang="en-US" dirty="0" err="1"/>
              <a:t>emocional</a:t>
            </a:r>
            <a:r>
              <a:rPr lang="en-US" dirty="0"/>
              <a:t> </a:t>
            </a:r>
            <a:r>
              <a:rPr lang="en-US" dirty="0" err="1"/>
              <a:t>confidencial</a:t>
            </a:r>
            <a:r>
              <a:rPr lang="en-US" dirty="0"/>
              <a:t> a </a:t>
            </a:r>
            <a:r>
              <a:rPr lang="en-US" dirty="0" err="1"/>
              <a:t>cualquier</a:t>
            </a:r>
            <a:r>
              <a:rPr lang="en-US" dirty="0"/>
              <a:t> hora (24/7).</a:t>
            </a:r>
          </a:p>
          <a:p>
            <a:pPr lvl="1"/>
            <a:r>
              <a:rPr lang="en-US" dirty="0"/>
              <a:t>9-8-8</a:t>
            </a:r>
          </a:p>
          <a:p>
            <a:pPr lvl="1"/>
            <a:r>
              <a:rPr lang="en-US" dirty="0">
                <a:hlinkClick r:id="rId2"/>
              </a:rPr>
              <a:t>988LifeLine.org/Chat</a:t>
            </a:r>
            <a:endParaRPr lang="en-US" dirty="0"/>
          </a:p>
          <a:p>
            <a:r>
              <a:rPr lang="en-US" dirty="0"/>
              <a:t>Explora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para </a:t>
            </a:r>
            <a:r>
              <a:rPr lang="en-US" dirty="0" err="1"/>
              <a:t>iniciar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camino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tratamiento</a:t>
            </a:r>
            <a:r>
              <a:rPr lang="en-US" dirty="0"/>
              <a:t> y la </a:t>
            </a:r>
            <a:r>
              <a:rPr lang="en-US" dirty="0" err="1"/>
              <a:t>recuperación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RespuestaOpioidesTx.org/es/</a:t>
            </a:r>
            <a:r>
              <a:rPr lang="en-US" dirty="0" err="1">
                <a:hlinkClick r:id="rId3"/>
              </a:rPr>
              <a:t>recursos</a:t>
            </a:r>
            <a:endParaRPr lang="en-US" dirty="0"/>
          </a:p>
          <a:p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89DB285-55F4-C7B8-94FD-3C6DA5842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224" y="4283492"/>
            <a:ext cx="22987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10CD2-50DE-FF0C-2233-785E5C1A9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18012296" y="4574759"/>
            <a:ext cx="10537004" cy="10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73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A407-9F46-D99F-43E7-6AFDAEFE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ayudar</a:t>
            </a:r>
            <a:r>
              <a:rPr lang="en-US" dirty="0"/>
              <a:t> </a:t>
            </a:r>
            <a:endParaRPr lang="en-US" sz="8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AF8FE-6134-BE9C-6B87-DD2847743EC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3600" y="4114801"/>
            <a:ext cx="12344399" cy="1145758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3200" spc="0" dirty="0">
                <a:solidFill>
                  <a:schemeClr val="accent2"/>
                </a:solidFill>
              </a:rPr>
              <a:t>Si </a:t>
            </a:r>
            <a:r>
              <a:rPr lang="en-US" sz="3200" spc="0" dirty="0" err="1">
                <a:solidFill>
                  <a:schemeClr val="accent2"/>
                </a:solidFill>
              </a:rPr>
              <a:t>piensas</a:t>
            </a:r>
            <a:r>
              <a:rPr lang="en-US" sz="3200" spc="0" dirty="0">
                <a:solidFill>
                  <a:schemeClr val="accent2"/>
                </a:solidFill>
              </a:rPr>
              <a:t> </a:t>
            </a:r>
            <a:r>
              <a:rPr lang="en-US" sz="3200" spc="0" dirty="0" err="1">
                <a:solidFill>
                  <a:schemeClr val="accent2"/>
                </a:solidFill>
              </a:rPr>
              <a:t>hablar</a:t>
            </a:r>
            <a:r>
              <a:rPr lang="en-US" sz="3200" spc="0" dirty="0">
                <a:solidFill>
                  <a:schemeClr val="accent2"/>
                </a:solidFill>
              </a:rPr>
              <a:t> con un amigo, con </a:t>
            </a:r>
            <a:r>
              <a:rPr lang="en-US" sz="3200" spc="0" dirty="0" err="1">
                <a:solidFill>
                  <a:schemeClr val="accent2"/>
                </a:solidFill>
              </a:rPr>
              <a:t>tu</a:t>
            </a:r>
            <a:r>
              <a:rPr lang="en-US" sz="3200" spc="0" dirty="0">
                <a:solidFill>
                  <a:schemeClr val="accent2"/>
                </a:solidFill>
              </a:rPr>
              <a:t> </a:t>
            </a:r>
            <a:r>
              <a:rPr lang="en-US" sz="3200" spc="0" dirty="0" err="1">
                <a:solidFill>
                  <a:schemeClr val="accent2"/>
                </a:solidFill>
              </a:rPr>
              <a:t>hijo</a:t>
            </a:r>
            <a:r>
              <a:rPr lang="en-US" sz="3200" spc="0" dirty="0">
                <a:solidFill>
                  <a:schemeClr val="accent2"/>
                </a:solidFill>
              </a:rPr>
              <a:t> o con </a:t>
            </a:r>
            <a:r>
              <a:rPr lang="en-US" sz="3200" spc="0" dirty="0" err="1">
                <a:solidFill>
                  <a:schemeClr val="accent2"/>
                </a:solidFill>
              </a:rPr>
              <a:t>otro</a:t>
            </a:r>
            <a:r>
              <a:rPr lang="en-US" sz="3200" spc="0" dirty="0">
                <a:solidFill>
                  <a:schemeClr val="accent2"/>
                </a:solidFill>
              </a:rPr>
              <a:t> ser </a:t>
            </a:r>
            <a:r>
              <a:rPr lang="en-US" sz="3200" spc="0" dirty="0" err="1">
                <a:solidFill>
                  <a:schemeClr val="accent2"/>
                </a:solidFill>
              </a:rPr>
              <a:t>querido</a:t>
            </a:r>
            <a:r>
              <a:rPr lang="en-US" sz="3200" spc="0" dirty="0">
                <a:solidFill>
                  <a:schemeClr val="accent2"/>
                </a:solidFill>
              </a:rPr>
              <a:t> </a:t>
            </a:r>
            <a:r>
              <a:rPr lang="en-US" sz="3200" spc="0" dirty="0" err="1">
                <a:solidFill>
                  <a:schemeClr val="accent2"/>
                </a:solidFill>
              </a:rPr>
              <a:t>sobre</a:t>
            </a:r>
            <a:r>
              <a:rPr lang="en-US" sz="3200" spc="0" dirty="0">
                <a:solidFill>
                  <a:schemeClr val="accent2"/>
                </a:solidFill>
              </a:rPr>
              <a:t> </a:t>
            </a:r>
            <a:r>
              <a:rPr lang="en-US" sz="3200" spc="0" dirty="0" err="1">
                <a:solidFill>
                  <a:schemeClr val="accent2"/>
                </a:solidFill>
              </a:rPr>
              <a:t>su</a:t>
            </a:r>
            <a:r>
              <a:rPr lang="en-US" sz="3200" spc="0" dirty="0">
                <a:solidFill>
                  <a:schemeClr val="accent2"/>
                </a:solidFill>
              </a:rPr>
              <a:t> </a:t>
            </a:r>
            <a:r>
              <a:rPr lang="en-US" sz="3200" spc="0" dirty="0" err="1">
                <a:solidFill>
                  <a:schemeClr val="accent2"/>
                </a:solidFill>
              </a:rPr>
              <a:t>consumo</a:t>
            </a:r>
            <a:r>
              <a:rPr lang="en-US" sz="3200" spc="0" dirty="0">
                <a:solidFill>
                  <a:schemeClr val="accent2"/>
                </a:solidFill>
              </a:rPr>
              <a:t> de </a:t>
            </a:r>
            <a:r>
              <a:rPr lang="en-US" sz="3200" spc="0" dirty="0" err="1">
                <a:solidFill>
                  <a:schemeClr val="accent2"/>
                </a:solidFill>
              </a:rPr>
              <a:t>opioides</a:t>
            </a:r>
            <a:r>
              <a:rPr lang="en-US" sz="3200" spc="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8E38F-6761-DF80-BCAD-6D1F3B3513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599" y="5712241"/>
            <a:ext cx="12246611" cy="6626639"/>
          </a:xfrm>
        </p:spPr>
        <p:txBody>
          <a:bodyPr/>
          <a:lstStyle/>
          <a:p>
            <a:r>
              <a:rPr lang="en-US" dirty="0" err="1"/>
              <a:t>Sé</a:t>
            </a:r>
            <a:r>
              <a:rPr lang="en-US" dirty="0"/>
              <a:t> </a:t>
            </a:r>
            <a:r>
              <a:rPr lang="en-US" dirty="0" err="1"/>
              <a:t>preciso</a:t>
            </a:r>
            <a:r>
              <a:rPr lang="en-US" dirty="0"/>
              <a:t>. </a:t>
            </a:r>
            <a:r>
              <a:rPr lang="en-US" dirty="0" err="1"/>
              <a:t>Explícale</a:t>
            </a:r>
            <a:r>
              <a:rPr lang="en-US" dirty="0"/>
              <a:t> lo que </a:t>
            </a:r>
            <a:r>
              <a:rPr lang="en-US" dirty="0" err="1"/>
              <a:t>hayas</a:t>
            </a:r>
            <a:r>
              <a:rPr lang="en-US" dirty="0"/>
              <a:t> </a:t>
            </a:r>
            <a:r>
              <a:rPr lang="en-US" dirty="0" err="1"/>
              <a:t>observado</a:t>
            </a:r>
            <a:r>
              <a:rPr lang="en-US" dirty="0"/>
              <a:t> y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preocupe</a:t>
            </a:r>
            <a:r>
              <a:rPr lang="en-US" dirty="0"/>
              <a:t>, sin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acusaciones</a:t>
            </a:r>
            <a:r>
              <a:rPr lang="en-US" dirty="0"/>
              <a:t>.</a:t>
            </a:r>
          </a:p>
          <a:p>
            <a:r>
              <a:rPr lang="en-US" dirty="0"/>
              <a:t>Haz </a:t>
            </a:r>
            <a:r>
              <a:rPr lang="en-US" dirty="0" err="1"/>
              <a:t>preguntas</a:t>
            </a:r>
            <a:r>
              <a:rPr lang="en-US" dirty="0"/>
              <a:t> </a:t>
            </a:r>
            <a:r>
              <a:rPr lang="en-US" dirty="0" err="1"/>
              <a:t>abiertas</a:t>
            </a:r>
            <a:r>
              <a:rPr lang="en-US" dirty="0"/>
              <a:t> para </a:t>
            </a:r>
            <a:r>
              <a:rPr lang="en-US" dirty="0" err="1"/>
              <a:t>crear</a:t>
            </a:r>
            <a:r>
              <a:rPr lang="en-US" dirty="0"/>
              <a:t> un </a:t>
            </a:r>
            <a:r>
              <a:rPr lang="en-US" dirty="0" err="1"/>
              <a:t>diálogo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ambas </a:t>
            </a:r>
            <a:r>
              <a:rPr lang="en-US" dirty="0" err="1"/>
              <a:t>direcciones</a:t>
            </a:r>
            <a:r>
              <a:rPr lang="en-US" dirty="0"/>
              <a:t>, </a:t>
            </a:r>
            <a:r>
              <a:rPr lang="en-US" dirty="0" err="1"/>
              <a:t>escucha</a:t>
            </a:r>
            <a:r>
              <a:rPr lang="en-US" dirty="0"/>
              <a:t> lo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posible</a:t>
            </a:r>
            <a:r>
              <a:rPr lang="en-US" dirty="0"/>
              <a:t> y di </a:t>
            </a:r>
            <a:r>
              <a:rPr lang="en-US" dirty="0" err="1"/>
              <a:t>todo</a:t>
            </a:r>
            <a:r>
              <a:rPr lang="en-US" dirty="0"/>
              <a:t> lo que </a:t>
            </a:r>
            <a:r>
              <a:rPr lang="en-US" dirty="0" err="1"/>
              <a:t>tengas</a:t>
            </a:r>
            <a:r>
              <a:rPr lang="en-US" dirty="0"/>
              <a:t> que </a:t>
            </a:r>
            <a:r>
              <a:rPr lang="en-US" dirty="0" err="1"/>
              <a:t>decir</a:t>
            </a:r>
            <a:r>
              <a:rPr lang="en-US" dirty="0"/>
              <a:t>.</a:t>
            </a:r>
          </a:p>
          <a:p>
            <a:r>
              <a:rPr lang="en-US" dirty="0" err="1"/>
              <a:t>Expresa</a:t>
            </a:r>
            <a:r>
              <a:rPr lang="en-US" dirty="0"/>
              <a:t> lo </a:t>
            </a:r>
            <a:r>
              <a:rPr lang="en-US" dirty="0" err="1"/>
              <a:t>mucho</a:t>
            </a:r>
            <a:r>
              <a:rPr lang="en-US" dirty="0"/>
              <a:t> que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preocupas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esa</a:t>
            </a:r>
            <a:r>
              <a:rPr lang="en-US" dirty="0"/>
              <a:t> persona y </a:t>
            </a:r>
            <a:r>
              <a:rPr lang="en-US" dirty="0" err="1"/>
              <a:t>tranquilízala</a:t>
            </a:r>
            <a:r>
              <a:rPr lang="en-US" dirty="0"/>
              <a:t> al </a:t>
            </a:r>
            <a:r>
              <a:rPr lang="en-US" dirty="0" err="1"/>
              <a:t>asegurarle</a:t>
            </a:r>
            <a:r>
              <a:rPr lang="en-US" dirty="0"/>
              <a:t> que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contar</a:t>
            </a:r>
            <a:r>
              <a:rPr lang="en-US" dirty="0"/>
              <a:t> con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apoyo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4E1DE-A521-D7B2-9EF0-9A7043E2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30" y="4114801"/>
            <a:ext cx="28702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40849D-B0F7-2BA6-9923-1DECC0981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012296" y="4574759"/>
            <a:ext cx="10537004" cy="10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71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Cómo Hablar del Uso Indebido de Opioides Recetados">
            <a:extLst>
              <a:ext uri="{FF2B5EF4-FFF2-40B4-BE49-F238E27FC236}">
                <a16:creationId xmlns:a16="http://schemas.microsoft.com/office/drawing/2014/main" id="{8894AEE7-F11F-E57F-46BA-91C7CD2E5703}"/>
              </a:ext>
            </a:extLst>
          </p:cNvPr>
          <p:cNvSpPr txBox="1"/>
          <p:nvPr/>
        </p:nvSpPr>
        <p:spPr>
          <a:xfrm>
            <a:off x="1828547" y="12893906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s-ES" sz="2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  <a:hlinkClick r:id="rId4"/>
              </a:rPr>
              <a:t>Cómo Hablar del Uso Indebido de Opioides Recetados</a:t>
            </a:r>
            <a:endParaRPr lang="en-US" sz="2400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2" name="Online Media 1" descr="Cómo Hablar del Uso Indebido de Opioides Recetados">
            <a:hlinkClick r:id="" action="ppaction://media"/>
            <a:extLst>
              <a:ext uri="{FF2B5EF4-FFF2-40B4-BE49-F238E27FC236}">
                <a16:creationId xmlns:a16="http://schemas.microsoft.com/office/drawing/2014/main" id="{B34A3B8B-E6B2-02CC-F36F-168FF0265D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86008" y="980408"/>
            <a:ext cx="20805634" cy="1175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9F7B-3DD9-97D1-1370-5C467108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655390"/>
            <a:ext cx="20574000" cy="3657600"/>
          </a:xfrm>
        </p:spPr>
        <p:txBody>
          <a:bodyPr/>
          <a:lstStyle/>
          <a:p>
            <a:r>
              <a:rPr lang="en-US" sz="11000" dirty="0"/>
              <a:t>Hay </a:t>
            </a:r>
            <a:r>
              <a:rPr lang="en-US" sz="11000" dirty="0" err="1"/>
              <a:t>tratamiento</a:t>
            </a:r>
            <a:r>
              <a:rPr lang="en-US" sz="11000" dirty="0"/>
              <a:t> disponible y la </a:t>
            </a:r>
            <a:r>
              <a:rPr lang="en-US" sz="11000" dirty="0" err="1"/>
              <a:t>recuperación</a:t>
            </a:r>
            <a:r>
              <a:rPr lang="en-US" sz="11000" dirty="0"/>
              <a:t> es possible.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04ED6-DE0B-AFDE-FE3B-E5F18390FE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59225" y="8481390"/>
            <a:ext cx="16459200" cy="1981202"/>
          </a:xfrm>
        </p:spPr>
        <p:txBody>
          <a:bodyPr>
            <a:noAutofit/>
          </a:bodyPr>
          <a:lstStyle/>
          <a:p>
            <a:r>
              <a:rPr lang="en-US" sz="3200" dirty="0"/>
              <a:t>Nadie </a:t>
            </a:r>
            <a:r>
              <a:rPr lang="en-US" sz="3200" dirty="0" err="1"/>
              <a:t>tiene</a:t>
            </a:r>
            <a:r>
              <a:rPr lang="en-US" sz="3200" dirty="0"/>
              <a:t> la </a:t>
            </a:r>
            <a:r>
              <a:rPr lang="en-US" sz="3200" dirty="0" err="1"/>
              <a:t>intención</a:t>
            </a:r>
            <a:r>
              <a:rPr lang="en-US" sz="3200" dirty="0"/>
              <a:t> de </a:t>
            </a:r>
            <a:r>
              <a:rPr lang="en-US" sz="3200" dirty="0" err="1"/>
              <a:t>volverse</a:t>
            </a:r>
            <a:r>
              <a:rPr lang="en-US" sz="3200" dirty="0"/>
              <a:t> </a:t>
            </a:r>
            <a:r>
              <a:rPr lang="en-US" sz="3200" dirty="0" err="1"/>
              <a:t>adicto</a:t>
            </a:r>
            <a:r>
              <a:rPr lang="en-US" sz="3200" dirty="0"/>
              <a:t> a los </a:t>
            </a:r>
            <a:r>
              <a:rPr lang="en-US" sz="3200" dirty="0" err="1"/>
              <a:t>opioides</a:t>
            </a:r>
            <a:r>
              <a:rPr lang="en-US" sz="3200" dirty="0"/>
              <a:t>. </a:t>
            </a:r>
            <a:br>
              <a:rPr lang="en-US" sz="3200" dirty="0"/>
            </a:br>
            <a:r>
              <a:rPr lang="en-US" sz="3200" dirty="0"/>
              <a:t>La </a:t>
            </a:r>
            <a:r>
              <a:rPr lang="en-US" sz="3200" dirty="0" err="1"/>
              <a:t>adicción</a:t>
            </a:r>
            <a:r>
              <a:rPr lang="en-US" sz="3200" dirty="0"/>
              <a:t> es </a:t>
            </a:r>
            <a:r>
              <a:rPr lang="en-US" sz="3200" dirty="0" err="1"/>
              <a:t>una</a:t>
            </a:r>
            <a:r>
              <a:rPr lang="en-US" sz="3200" dirty="0"/>
              <a:t> </a:t>
            </a:r>
            <a:r>
              <a:rPr lang="en-US" sz="3200" dirty="0" err="1"/>
              <a:t>enfermedad</a:t>
            </a:r>
            <a:r>
              <a:rPr lang="en-US" sz="3200" dirty="0"/>
              <a:t> que </a:t>
            </a:r>
            <a:r>
              <a:rPr lang="en-US" sz="3200" dirty="0" err="1"/>
              <a:t>puede</a:t>
            </a:r>
            <a:r>
              <a:rPr lang="en-US" sz="3200" dirty="0"/>
              <a:t> </a:t>
            </a:r>
            <a:r>
              <a:rPr lang="en-US" sz="3200" dirty="0" err="1"/>
              <a:t>afectar</a:t>
            </a:r>
            <a:r>
              <a:rPr lang="en-US" sz="3200" dirty="0"/>
              <a:t> a </a:t>
            </a:r>
            <a:r>
              <a:rPr lang="en-US" sz="3200" dirty="0" err="1"/>
              <a:t>cualquiera</a:t>
            </a:r>
            <a:r>
              <a:rPr lang="en-US" sz="3200" dirty="0"/>
              <a:t>. </a:t>
            </a:r>
            <a:br>
              <a:rPr lang="en-US" sz="3200" dirty="0"/>
            </a:br>
            <a:r>
              <a:rPr lang="en-US" sz="3200" dirty="0"/>
              <a:t>Todo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dirty="0" err="1"/>
              <a:t>mundo</a:t>
            </a:r>
            <a:r>
              <a:rPr lang="en-US" sz="3200" dirty="0"/>
              <a:t> </a:t>
            </a:r>
            <a:r>
              <a:rPr lang="en-US" sz="3200" dirty="0" err="1"/>
              <a:t>merece</a:t>
            </a:r>
            <a:r>
              <a:rPr lang="en-US" sz="3200" dirty="0"/>
              <a:t> </a:t>
            </a:r>
            <a:r>
              <a:rPr lang="en-US" sz="3200" dirty="0" err="1"/>
              <a:t>ayuda</a:t>
            </a:r>
            <a:r>
              <a:rPr lang="en-US" sz="3200" dirty="0"/>
              <a:t>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8AB27-87BB-7CFE-9556-A51F755CB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28800" y="11430000"/>
            <a:ext cx="20574000" cy="701675"/>
          </a:xfrm>
        </p:spPr>
        <p:txBody>
          <a:bodyPr/>
          <a:lstStyle/>
          <a:p>
            <a:r>
              <a:rPr lang="en-US" dirty="0" err="1"/>
              <a:t>Credenciales</a:t>
            </a:r>
            <a:r>
              <a:rPr lang="en-US" dirty="0"/>
              <a:t> del </a:t>
            </a:r>
            <a:r>
              <a:rPr lang="en-US" dirty="0" err="1"/>
              <a:t>presentador</a:t>
            </a:r>
            <a:r>
              <a:rPr lang="en-US" dirty="0"/>
              <a:t> e </a:t>
            </a:r>
            <a:r>
              <a:rPr lang="en-US" dirty="0" err="1"/>
              <a:t>información</a:t>
            </a:r>
            <a:r>
              <a:rPr lang="en-US" dirty="0"/>
              <a:t> de </a:t>
            </a:r>
            <a:r>
              <a:rPr lang="en-US" dirty="0" err="1"/>
              <a:t>contacto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E2E1FD-7DD1-316F-6224-53460417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373879" y="7884436"/>
            <a:ext cx="3629891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0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9AEE5-0607-B42A-870A-62A4135A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25" y="3718560"/>
            <a:ext cx="22402800" cy="4572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300" dirty="0"/>
              <a:t> </a:t>
            </a:r>
            <a:r>
              <a:rPr lang="en-US" dirty="0"/>
              <a:t>“Uno de </a:t>
            </a:r>
            <a:r>
              <a:rPr lang="en-US" dirty="0" err="1"/>
              <a:t>cada</a:t>
            </a:r>
            <a:r>
              <a:rPr lang="en-US" dirty="0"/>
              <a:t> cuatro </a:t>
            </a:r>
            <a:r>
              <a:rPr lang="en-US" dirty="0" err="1"/>
              <a:t>texanos</a:t>
            </a:r>
            <a:r>
              <a:rPr lang="en-US" dirty="0"/>
              <a:t> ha </a:t>
            </a:r>
            <a:r>
              <a:rPr lang="en-US" dirty="0" err="1"/>
              <a:t>sufrido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sobredosis</a:t>
            </a:r>
            <a:r>
              <a:rPr lang="en-US" dirty="0"/>
              <a:t> de </a:t>
            </a:r>
            <a:r>
              <a:rPr lang="en-US" dirty="0" err="1"/>
              <a:t>opioides</a:t>
            </a:r>
            <a:r>
              <a:rPr lang="en-US" dirty="0"/>
              <a:t> (también </a:t>
            </a:r>
            <a:r>
              <a:rPr lang="en-US" dirty="0" err="1"/>
              <a:t>conocida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intoxicación</a:t>
            </a:r>
            <a:r>
              <a:rPr lang="en-US" dirty="0"/>
              <a:t>) o </a:t>
            </a:r>
            <a:r>
              <a:rPr lang="en-US" dirty="0" err="1"/>
              <a:t>conoce</a:t>
            </a:r>
            <a:r>
              <a:rPr lang="en-US" dirty="0"/>
              <a:t> a </a:t>
            </a:r>
            <a:r>
              <a:rPr lang="en-US" dirty="0" err="1"/>
              <a:t>alguien</a:t>
            </a:r>
            <a:r>
              <a:rPr lang="en-US" dirty="0"/>
              <a:t> que la ha </a:t>
            </a:r>
            <a:r>
              <a:rPr lang="en-US" dirty="0" err="1"/>
              <a:t>sufrido</a:t>
            </a:r>
            <a:r>
              <a:rPr lang="en-US" dirty="0"/>
              <a:t>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C6E84-6F1B-71F1-D534-EDC8697389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7192" y="10835640"/>
            <a:ext cx="20116800" cy="137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Basado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los </a:t>
            </a:r>
            <a:r>
              <a:rPr lang="en-US" dirty="0" err="1"/>
              <a:t>resultados</a:t>
            </a:r>
            <a:r>
              <a:rPr lang="en-US" dirty="0"/>
              <a:t> de las </a:t>
            </a:r>
            <a:r>
              <a:rPr lang="en-US" dirty="0" err="1"/>
              <a:t>encuestas</a:t>
            </a:r>
            <a:r>
              <a:rPr lang="en-US" dirty="0"/>
              <a:t> de panel </a:t>
            </a:r>
            <a:r>
              <a:rPr lang="en-US" dirty="0" err="1"/>
              <a:t>realizadas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2020 y 2021 a un total de 3,347 </a:t>
            </a:r>
            <a:r>
              <a:rPr lang="en-US" dirty="0" err="1"/>
              <a:t>participantes</a:t>
            </a:r>
            <a:r>
              <a:rPr lang="en-US" dirty="0"/>
              <a:t> </a:t>
            </a:r>
            <a:r>
              <a:rPr lang="en-US" dirty="0" err="1"/>
              <a:t>adultos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Texas. Los </a:t>
            </a:r>
            <a:r>
              <a:rPr lang="en-US" dirty="0" err="1"/>
              <a:t>participantes</a:t>
            </a:r>
            <a:r>
              <a:rPr lang="en-US" dirty="0"/>
              <a:t> </a:t>
            </a:r>
            <a:r>
              <a:rPr lang="en-US" dirty="0" err="1"/>
              <a:t>fueron</a:t>
            </a:r>
            <a:r>
              <a:rPr lang="en-US" dirty="0"/>
              <a:t> </a:t>
            </a:r>
            <a:r>
              <a:rPr lang="en-US" dirty="0" err="1"/>
              <a:t>seleccionados</a:t>
            </a:r>
            <a:r>
              <a:rPr lang="en-US" dirty="0"/>
              <a:t> de forma que </a:t>
            </a:r>
            <a:r>
              <a:rPr lang="en-US" dirty="0" err="1"/>
              <a:t>reflejaran</a:t>
            </a:r>
            <a:r>
              <a:rPr lang="en-US" dirty="0"/>
              <a:t> los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demográficos</a:t>
            </a:r>
            <a:r>
              <a:rPr lang="en-US" dirty="0"/>
              <a:t> </a:t>
            </a:r>
            <a:r>
              <a:rPr lang="en-US" dirty="0" err="1"/>
              <a:t>actuales</a:t>
            </a:r>
            <a:r>
              <a:rPr lang="en-US" dirty="0"/>
              <a:t> de Texas, </a:t>
            </a:r>
            <a:r>
              <a:rPr lang="en-US" dirty="0" err="1"/>
              <a:t>incluidos</a:t>
            </a:r>
            <a:r>
              <a:rPr lang="en-US" dirty="0"/>
              <a:t> la </a:t>
            </a:r>
            <a:r>
              <a:rPr lang="en-US" dirty="0" err="1"/>
              <a:t>edad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género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origen</a:t>
            </a:r>
            <a:r>
              <a:rPr lang="en-US" dirty="0"/>
              <a:t> </a:t>
            </a:r>
            <a:r>
              <a:rPr lang="en-US" dirty="0" err="1"/>
              <a:t>étnico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6679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A7B9D-5DBA-B5C4-1B9D-B408DD9741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AD3FFC-2236-BD40-61FA-A66234F5F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650" y="5029200"/>
            <a:ext cx="12801600" cy="3657600"/>
          </a:xfrm>
        </p:spPr>
        <p:txBody>
          <a:bodyPr/>
          <a:lstStyle/>
          <a:p>
            <a:r>
              <a:rPr lang="en-US" dirty="0"/>
              <a:t>Datos y </a:t>
            </a:r>
            <a:r>
              <a:rPr lang="en-US" dirty="0" err="1"/>
              <a:t>cifras</a:t>
            </a:r>
            <a:r>
              <a:rPr lang="en-US" dirty="0"/>
              <a:t> de Texas</a:t>
            </a:r>
          </a:p>
        </p:txBody>
      </p:sp>
    </p:spTree>
    <p:extLst>
      <p:ext uri="{BB962C8B-B14F-4D97-AF65-F5344CB8AC3E}">
        <p14:creationId xmlns:p14="http://schemas.microsoft.com/office/powerpoint/2010/main" val="691575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A985-E0B9-A1E1-ED9D-961315F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856" y="914400"/>
            <a:ext cx="10193770" cy="2286000"/>
          </a:xfrm>
        </p:spPr>
        <p:txBody>
          <a:bodyPr/>
          <a:lstStyle/>
          <a:p>
            <a:pPr marL="0" marR="0"/>
            <a:r>
              <a:rPr lang="es-MX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Uno de cada cuatro texanos ha sufrido una sobredosis de opioides o conoce a alguien que la ha sufrido. </a:t>
            </a:r>
            <a:endParaRPr lang="en-US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146AE4-6894-4098-A0D5-A9B928037D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71600" y="3637084"/>
            <a:ext cx="10058400" cy="1412632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sz="2600" dirty="0"/>
              <a:t>Los </a:t>
            </a:r>
            <a:r>
              <a:rPr lang="en-US" sz="2600" dirty="0" err="1"/>
              <a:t>cinco</a:t>
            </a:r>
            <a:r>
              <a:rPr lang="en-US" sz="2600" dirty="0"/>
              <a:t> </a:t>
            </a:r>
            <a:r>
              <a:rPr lang="en-US" sz="2600" dirty="0" err="1"/>
              <a:t>principales</a:t>
            </a:r>
            <a:r>
              <a:rPr lang="en-US" sz="2600" dirty="0"/>
              <a:t> </a:t>
            </a:r>
            <a:r>
              <a:rPr lang="en-US" sz="2600" dirty="0" err="1"/>
              <a:t>condados</a:t>
            </a:r>
            <a:r>
              <a:rPr lang="en-US" sz="2600" dirty="0"/>
              <a:t> </a:t>
            </a:r>
            <a:r>
              <a:rPr lang="en-US" sz="2600" dirty="0" err="1"/>
              <a:t>en</a:t>
            </a:r>
            <a:r>
              <a:rPr lang="en-US" sz="2600" dirty="0"/>
              <a:t> Texas con </a:t>
            </a:r>
            <a:r>
              <a:rPr lang="en-US" sz="2600" dirty="0" err="1"/>
              <a:t>el</a:t>
            </a:r>
            <a:r>
              <a:rPr lang="en-US" sz="2600" dirty="0"/>
              <a:t> mayor </a:t>
            </a:r>
            <a:r>
              <a:rPr lang="en-US" sz="2600" dirty="0" err="1"/>
              <a:t>número</a:t>
            </a:r>
            <a:r>
              <a:rPr lang="en-US" sz="2600" dirty="0"/>
              <a:t> de </a:t>
            </a:r>
            <a:r>
              <a:rPr lang="en-US" sz="2600" dirty="0" err="1"/>
              <a:t>muertes</a:t>
            </a:r>
            <a:r>
              <a:rPr lang="en-US" sz="2600" dirty="0"/>
              <a:t> </a:t>
            </a:r>
            <a:r>
              <a:rPr lang="en-US" sz="2600" dirty="0" err="1"/>
              <a:t>por</a:t>
            </a:r>
            <a:r>
              <a:rPr lang="en-US" sz="2600" dirty="0"/>
              <a:t> </a:t>
            </a:r>
            <a:r>
              <a:rPr lang="en-US" sz="2600" dirty="0" err="1"/>
              <a:t>sobredosis</a:t>
            </a:r>
            <a:r>
              <a:rPr lang="en-US" sz="2600" dirty="0"/>
              <a:t> de </a:t>
            </a:r>
            <a:r>
              <a:rPr lang="en-US" sz="2600" dirty="0" err="1"/>
              <a:t>opioides</a:t>
            </a:r>
            <a:r>
              <a:rPr lang="en-US" sz="2600" dirty="0"/>
              <a:t> a </a:t>
            </a:r>
            <a:r>
              <a:rPr lang="en-US" sz="2600" dirty="0" err="1"/>
              <a:t>partir</a:t>
            </a:r>
            <a:r>
              <a:rPr lang="en-US" sz="2600" dirty="0"/>
              <a:t> de 2022 son los </a:t>
            </a:r>
            <a:r>
              <a:rPr lang="en-US" sz="2600" dirty="0" err="1"/>
              <a:t>siguientes</a:t>
            </a:r>
            <a:r>
              <a:rPr lang="en-US" sz="2600" dirty="0"/>
              <a:t>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C8CAB-9811-C397-50CE-C8A47CCC423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71599" y="5187271"/>
            <a:ext cx="10058400" cy="2180641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 marL="1428521" lvl="1" indent="-514350">
              <a:lnSpc>
                <a:spcPct val="135000"/>
              </a:lnSpc>
              <a:buFont typeface="+mj-lt"/>
              <a:buAutoNum type="arabicPeriod"/>
            </a:pPr>
            <a:r>
              <a:rPr lang="en-US" sz="2600" dirty="0"/>
              <a:t>Condado de Harris</a:t>
            </a:r>
          </a:p>
          <a:p>
            <a:pPr marL="1428521" lvl="1" indent="-514350">
              <a:lnSpc>
                <a:spcPct val="135000"/>
              </a:lnSpc>
              <a:buFont typeface="+mj-lt"/>
              <a:buAutoNum type="arabicPeriod"/>
            </a:pPr>
            <a:r>
              <a:rPr lang="en-US" sz="2600" dirty="0"/>
              <a:t>Condado de Dallas</a:t>
            </a:r>
          </a:p>
          <a:p>
            <a:pPr marL="1428521" lvl="1" indent="-514350">
              <a:lnSpc>
                <a:spcPct val="135000"/>
              </a:lnSpc>
              <a:buFont typeface="+mj-lt"/>
              <a:buAutoNum type="arabicPeriod"/>
            </a:pPr>
            <a:r>
              <a:rPr lang="en-US" sz="2600" dirty="0"/>
              <a:t>Condado de Bexar</a:t>
            </a:r>
          </a:p>
          <a:p>
            <a:pPr marL="1428521" lvl="1" indent="-514350">
              <a:lnSpc>
                <a:spcPct val="135000"/>
              </a:lnSpc>
              <a:buFont typeface="+mj-lt"/>
              <a:buAutoNum type="arabicPeriod"/>
            </a:pPr>
            <a:r>
              <a:rPr lang="en-US" sz="2600" dirty="0"/>
              <a:t>Condado de Tarrant</a:t>
            </a:r>
          </a:p>
          <a:p>
            <a:pPr marL="1428521" lvl="1" indent="-514350">
              <a:lnSpc>
                <a:spcPct val="135000"/>
              </a:lnSpc>
              <a:buFont typeface="+mj-lt"/>
              <a:buAutoNum type="arabicPeriod"/>
            </a:pPr>
            <a:r>
              <a:rPr lang="en-US" sz="2600" dirty="0"/>
              <a:t>Condado de Travis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E4324-F4D7-DDB0-3863-F55DB6CF640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71601" y="7243066"/>
            <a:ext cx="10360024" cy="5437909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sz="2600" dirty="0"/>
              <a:t>Casi uno de </a:t>
            </a:r>
            <a:r>
              <a:rPr lang="en-US" sz="2600" dirty="0" err="1"/>
              <a:t>cada</a:t>
            </a:r>
            <a:r>
              <a:rPr lang="en-US" sz="2600" dirty="0"/>
              <a:t> seis </a:t>
            </a:r>
            <a:r>
              <a:rPr lang="en-US" sz="2600" dirty="0" err="1"/>
              <a:t>estudiantes</a:t>
            </a:r>
            <a:r>
              <a:rPr lang="en-US" sz="2600" dirty="0"/>
              <a:t> de los </a:t>
            </a:r>
            <a:r>
              <a:rPr lang="en-US" sz="2600" dirty="0" err="1"/>
              <a:t>grados</a:t>
            </a:r>
            <a:r>
              <a:rPr lang="en-US" sz="2600" dirty="0"/>
              <a:t> 7.º a 12.º </a:t>
            </a:r>
            <a:r>
              <a:rPr lang="en-US" sz="2600" dirty="0" err="1"/>
              <a:t>en</a:t>
            </a:r>
            <a:r>
              <a:rPr lang="en-US" sz="2600" dirty="0"/>
              <a:t> Texas ha </a:t>
            </a:r>
            <a:r>
              <a:rPr lang="en-US" sz="2600" dirty="0" err="1"/>
              <a:t>tomado</a:t>
            </a:r>
            <a:r>
              <a:rPr lang="en-US" sz="2600" dirty="0"/>
              <a:t> </a:t>
            </a:r>
            <a:r>
              <a:rPr lang="en-US" sz="2600" dirty="0" err="1"/>
              <a:t>medicamentos</a:t>
            </a:r>
            <a:r>
              <a:rPr lang="en-US" sz="2600" dirty="0"/>
              <a:t> de </a:t>
            </a:r>
            <a:r>
              <a:rPr lang="en-US" sz="2600" dirty="0" err="1"/>
              <a:t>venta</a:t>
            </a:r>
            <a:r>
              <a:rPr lang="en-US" sz="2600" dirty="0"/>
              <a:t> con </a:t>
            </a:r>
            <a:r>
              <a:rPr lang="en-US" sz="2600" dirty="0" err="1"/>
              <a:t>receta</a:t>
            </a:r>
            <a:r>
              <a:rPr lang="en-US" sz="2600" dirty="0"/>
              <a:t> sin </a:t>
            </a:r>
            <a:r>
              <a:rPr lang="en-US" sz="2600" dirty="0" err="1"/>
              <a:t>tener</a:t>
            </a:r>
            <a:r>
              <a:rPr lang="en-US" sz="2600" dirty="0"/>
              <a:t> </a:t>
            </a:r>
            <a:r>
              <a:rPr lang="en-US" sz="2600" dirty="0" err="1"/>
              <a:t>receta</a:t>
            </a:r>
            <a:r>
              <a:rPr lang="en-US" sz="2600" dirty="0"/>
              <a:t> </a:t>
            </a:r>
            <a:r>
              <a:rPr lang="en-US" sz="2600" dirty="0" err="1"/>
              <a:t>médica</a:t>
            </a:r>
            <a:r>
              <a:rPr lang="en-US" sz="2600" dirty="0"/>
              <a:t>, </a:t>
            </a:r>
            <a:r>
              <a:rPr lang="en-US" sz="2600" dirty="0" err="1"/>
              <a:t>según</a:t>
            </a:r>
            <a:r>
              <a:rPr lang="en-US" sz="2600" dirty="0"/>
              <a:t> la Comisión de Salud y </a:t>
            </a:r>
            <a:r>
              <a:rPr lang="en-US" sz="2600" dirty="0" err="1"/>
              <a:t>Servicios</a:t>
            </a:r>
            <a:r>
              <a:rPr lang="en-US" sz="2600" dirty="0"/>
              <a:t> Humanos de Texas. </a:t>
            </a:r>
          </a:p>
          <a:p>
            <a:pPr>
              <a:lnSpc>
                <a:spcPct val="125000"/>
              </a:lnSpc>
            </a:pPr>
            <a:r>
              <a:rPr lang="en-US" sz="2600" dirty="0"/>
              <a:t>En 2020, </a:t>
            </a:r>
            <a:r>
              <a:rPr lang="en-US" sz="2600" dirty="0" err="1"/>
              <a:t>cerca</a:t>
            </a:r>
            <a:r>
              <a:rPr lang="en-US" sz="2600" dirty="0"/>
              <a:t> de 3,721 </a:t>
            </a:r>
            <a:r>
              <a:rPr lang="en-US" sz="2600" dirty="0" err="1"/>
              <a:t>texanos</a:t>
            </a:r>
            <a:r>
              <a:rPr lang="en-US" sz="2600" dirty="0"/>
              <a:t> </a:t>
            </a:r>
            <a:r>
              <a:rPr lang="en-US" sz="2600" dirty="0" err="1"/>
              <a:t>murieron</a:t>
            </a:r>
            <a:r>
              <a:rPr lang="en-US" sz="2600" dirty="0"/>
              <a:t> </a:t>
            </a:r>
            <a:r>
              <a:rPr lang="en-US" sz="2600" dirty="0" err="1"/>
              <a:t>por</a:t>
            </a:r>
            <a:r>
              <a:rPr lang="en-US" sz="2600" dirty="0"/>
              <a:t> </a:t>
            </a:r>
            <a:r>
              <a:rPr lang="en-US" sz="2600" dirty="0" err="1"/>
              <a:t>sobredosis</a:t>
            </a:r>
            <a:r>
              <a:rPr lang="en-US" sz="2600" dirty="0"/>
              <a:t> de </a:t>
            </a:r>
            <a:r>
              <a:rPr lang="en-US" sz="2600" dirty="0" err="1"/>
              <a:t>drogas</a:t>
            </a:r>
            <a:r>
              <a:rPr lang="en-US" sz="2600" dirty="0"/>
              <a:t>, lo que </a:t>
            </a:r>
            <a:r>
              <a:rPr lang="en-US" sz="2600" dirty="0" err="1"/>
              <a:t>hace</a:t>
            </a:r>
            <a:r>
              <a:rPr lang="en-US" sz="2600" dirty="0"/>
              <a:t> que </a:t>
            </a:r>
            <a:r>
              <a:rPr lang="en-US" sz="2600" dirty="0" err="1"/>
              <a:t>esta</a:t>
            </a:r>
            <a:r>
              <a:rPr lang="en-US" sz="2600" dirty="0"/>
              <a:t> sea </a:t>
            </a:r>
            <a:r>
              <a:rPr lang="en-US" sz="2600" dirty="0" err="1"/>
              <a:t>una</a:t>
            </a:r>
            <a:r>
              <a:rPr lang="en-US" sz="2600" dirty="0"/>
              <a:t> de las </a:t>
            </a:r>
            <a:r>
              <a:rPr lang="en-US" sz="2600" dirty="0" err="1"/>
              <a:t>principales</a:t>
            </a:r>
            <a:r>
              <a:rPr lang="en-US" sz="2600" dirty="0"/>
              <a:t> </a:t>
            </a:r>
            <a:r>
              <a:rPr lang="en-US" sz="2600" dirty="0" err="1"/>
              <a:t>causas</a:t>
            </a:r>
            <a:r>
              <a:rPr lang="en-US" sz="2600" dirty="0"/>
              <a:t> de </a:t>
            </a:r>
            <a:r>
              <a:rPr lang="en-US" sz="2600" dirty="0" err="1"/>
              <a:t>muerte</a:t>
            </a:r>
            <a:r>
              <a:rPr lang="en-US" sz="2600" dirty="0"/>
              <a:t> </a:t>
            </a:r>
            <a:r>
              <a:rPr lang="en-US" sz="2600" dirty="0" err="1"/>
              <a:t>relacionada</a:t>
            </a:r>
            <a:r>
              <a:rPr lang="en-US" sz="2600" dirty="0"/>
              <a:t> con </a:t>
            </a:r>
            <a:r>
              <a:rPr lang="en-US" sz="2600" dirty="0" err="1"/>
              <a:t>lesiones</a:t>
            </a:r>
            <a:r>
              <a:rPr lang="en-US" sz="2600" dirty="0"/>
              <a:t> </a:t>
            </a:r>
            <a:r>
              <a:rPr lang="en-US" sz="2600" dirty="0" err="1"/>
              <a:t>en</a:t>
            </a:r>
            <a:r>
              <a:rPr lang="en-US" sz="2600" dirty="0"/>
              <a:t> Texas, </a:t>
            </a:r>
            <a:r>
              <a:rPr lang="en-US" sz="2600" dirty="0" err="1"/>
              <a:t>según</a:t>
            </a:r>
            <a:r>
              <a:rPr lang="en-US" sz="2600" dirty="0"/>
              <a:t> </a:t>
            </a:r>
            <a:r>
              <a:rPr lang="en-US" sz="2600" dirty="0" err="1"/>
              <a:t>el</a:t>
            </a:r>
            <a:r>
              <a:rPr lang="en-US" sz="2600" dirty="0"/>
              <a:t> Departamento Estatal de </a:t>
            </a:r>
            <a:r>
              <a:rPr lang="en-US" sz="2600" dirty="0" err="1"/>
              <a:t>Servicios</a:t>
            </a:r>
            <a:r>
              <a:rPr lang="en-US" sz="2600" dirty="0"/>
              <a:t> de Salud (DSHS). De </a:t>
            </a:r>
            <a:r>
              <a:rPr lang="en-US" sz="2600" dirty="0" err="1"/>
              <a:t>esas</a:t>
            </a:r>
            <a:r>
              <a:rPr lang="en-US" sz="2600" dirty="0"/>
              <a:t> </a:t>
            </a:r>
            <a:r>
              <a:rPr lang="en-US" sz="2600" dirty="0" err="1"/>
              <a:t>muertes</a:t>
            </a:r>
            <a:r>
              <a:rPr lang="en-US" sz="2600" dirty="0"/>
              <a:t>, </a:t>
            </a:r>
            <a:r>
              <a:rPr lang="en-US" sz="2600" dirty="0" err="1"/>
              <a:t>más</a:t>
            </a:r>
            <a:r>
              <a:rPr lang="en-US" sz="2600" dirty="0"/>
              <a:t> del 50% </a:t>
            </a:r>
            <a:r>
              <a:rPr lang="en-US" sz="2600" dirty="0" err="1"/>
              <a:t>fueron</a:t>
            </a:r>
            <a:r>
              <a:rPr lang="en-US" sz="2600" dirty="0"/>
              <a:t> </a:t>
            </a:r>
            <a:r>
              <a:rPr lang="en-US" sz="2600" dirty="0" err="1"/>
              <a:t>causadas</a:t>
            </a:r>
            <a:r>
              <a:rPr lang="en-US" sz="2600" dirty="0"/>
              <a:t> </a:t>
            </a:r>
            <a:r>
              <a:rPr lang="en-US" sz="2600" dirty="0" err="1"/>
              <a:t>por</a:t>
            </a:r>
            <a:r>
              <a:rPr lang="en-US" sz="2600" dirty="0"/>
              <a:t> un </a:t>
            </a:r>
            <a:r>
              <a:rPr lang="en-US" sz="2600" dirty="0" err="1"/>
              <a:t>opioide</a:t>
            </a:r>
            <a:r>
              <a:rPr lang="en-US" sz="2600" dirty="0"/>
              <a:t> de </a:t>
            </a:r>
            <a:r>
              <a:rPr lang="en-US" sz="2600" dirty="0" err="1"/>
              <a:t>venta</a:t>
            </a:r>
            <a:r>
              <a:rPr lang="en-US" sz="2600" dirty="0"/>
              <a:t> con </a:t>
            </a:r>
            <a:r>
              <a:rPr lang="en-US" sz="2600" dirty="0" err="1"/>
              <a:t>receta</a:t>
            </a:r>
            <a:r>
              <a:rPr lang="en-US" sz="2600" dirty="0"/>
              <a:t> o </a:t>
            </a:r>
            <a:r>
              <a:rPr lang="en-US" sz="2600" dirty="0" err="1"/>
              <a:t>ilícito</a:t>
            </a:r>
            <a:r>
              <a:rPr lang="en-US" sz="2600" dirty="0"/>
              <a:t>. </a:t>
            </a:r>
            <a:r>
              <a:rPr lang="en-US" sz="2600" dirty="0" err="1"/>
              <a:t>Según</a:t>
            </a:r>
            <a:r>
              <a:rPr lang="en-US" sz="2600" dirty="0"/>
              <a:t> </a:t>
            </a:r>
            <a:r>
              <a:rPr lang="en-US" sz="2600" dirty="0" err="1"/>
              <a:t>el</a:t>
            </a:r>
            <a:r>
              <a:rPr lang="en-US" sz="2600" dirty="0"/>
              <a:t> DSHS, </a:t>
            </a:r>
            <a:r>
              <a:rPr lang="en-US" sz="2600" dirty="0" err="1"/>
              <a:t>el</a:t>
            </a:r>
            <a:r>
              <a:rPr lang="en-US" sz="2600" dirty="0"/>
              <a:t> </a:t>
            </a:r>
            <a:r>
              <a:rPr lang="en-US" sz="2600" dirty="0" err="1"/>
              <a:t>fentanilo</a:t>
            </a:r>
            <a:r>
              <a:rPr lang="en-US" sz="2600" dirty="0"/>
              <a:t> es la principal causa de </a:t>
            </a:r>
            <a:r>
              <a:rPr lang="en-US" sz="2600" dirty="0" err="1"/>
              <a:t>todas</a:t>
            </a:r>
            <a:r>
              <a:rPr lang="en-US" sz="2600" dirty="0"/>
              <a:t> las </a:t>
            </a:r>
            <a:r>
              <a:rPr lang="en-US" sz="2600" dirty="0" err="1"/>
              <a:t>muertes</a:t>
            </a:r>
            <a:r>
              <a:rPr lang="en-US" sz="2600" dirty="0"/>
              <a:t> </a:t>
            </a:r>
            <a:r>
              <a:rPr lang="en-US" sz="2600" dirty="0" err="1"/>
              <a:t>por</a:t>
            </a:r>
            <a:r>
              <a:rPr lang="en-US" sz="2600" dirty="0"/>
              <a:t> </a:t>
            </a:r>
            <a:r>
              <a:rPr lang="en-US" sz="2600" dirty="0" err="1"/>
              <a:t>sobredosis</a:t>
            </a:r>
            <a:r>
              <a:rPr lang="en-US" sz="2600" dirty="0"/>
              <a:t> de </a:t>
            </a:r>
            <a:r>
              <a:rPr lang="en-US" sz="2600" dirty="0" err="1"/>
              <a:t>opioides</a:t>
            </a:r>
            <a:r>
              <a:rPr lang="en-US" sz="2600" dirty="0"/>
              <a:t>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2168E17-7EDB-2CA0-FA0D-969351FE09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10" descr="A map of Texas with counties outlined. Top five counties in Texas with the highest counts of opioid overdose deaths as of 2022 highlighted blue. ">
            <a:extLst>
              <a:ext uri="{FF2B5EF4-FFF2-40B4-BE49-F238E27FC236}">
                <a16:creationId xmlns:a16="http://schemas.microsoft.com/office/drawing/2014/main" id="{9F1CD25D-3885-191F-1D4B-1AEE08EDB7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31625" y="0"/>
            <a:ext cx="11887200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95424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A31E-11EB-041C-B6A1-B59BE5B6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En </a:t>
            </a:r>
            <a:r>
              <a:rPr lang="en-US" dirty="0" err="1">
                <a:latin typeface="Arial Black"/>
              </a:rPr>
              <a:t>promedio</a:t>
            </a:r>
            <a:r>
              <a:rPr lang="en-US" dirty="0">
                <a:latin typeface="Arial Black"/>
              </a:rPr>
              <a:t>, </a:t>
            </a:r>
            <a:r>
              <a:rPr lang="en-US" dirty="0" err="1">
                <a:latin typeface="Arial Black"/>
              </a:rPr>
              <a:t>cinco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texanos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mueren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cada</a:t>
            </a:r>
            <a:r>
              <a:rPr lang="en-US" dirty="0">
                <a:latin typeface="Arial Black"/>
              </a:rPr>
              <a:t> día </a:t>
            </a:r>
            <a:r>
              <a:rPr lang="en-US" dirty="0" err="1">
                <a:latin typeface="Arial Black"/>
              </a:rPr>
              <a:t>por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una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sobredosis</a:t>
            </a:r>
            <a:r>
              <a:rPr lang="en-US" dirty="0">
                <a:latin typeface="Arial Black"/>
              </a:rPr>
              <a:t> accidental de </a:t>
            </a:r>
            <a:r>
              <a:rPr lang="en-US" dirty="0" err="1">
                <a:latin typeface="Arial Black"/>
              </a:rPr>
              <a:t>fentanilo</a:t>
            </a:r>
            <a:r>
              <a:rPr lang="en-US" dirty="0">
                <a:latin typeface="Arial Black"/>
              </a:rPr>
              <a:t>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5B1DE-D67B-A063-BF90-4874CDDB85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9223" y="6185646"/>
            <a:ext cx="16459200" cy="6158753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Epidemia</a:t>
            </a:r>
            <a:r>
              <a:rPr lang="en-US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sobredosis</a:t>
            </a:r>
            <a:r>
              <a:rPr lang="en-US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opioides</a:t>
            </a:r>
            <a:r>
              <a:rPr lang="en-US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en</a:t>
            </a:r>
            <a:r>
              <a:rPr lang="en-US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EE. UU.: </a:t>
            </a:r>
            <a:r>
              <a:rPr lang="en-US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tres</a:t>
            </a:r>
            <a:r>
              <a:rPr lang="en-US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oleadas</a:t>
            </a:r>
            <a:r>
              <a:rPr lang="en-US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muertes</a:t>
            </a:r>
            <a:r>
              <a:rPr lang="en-US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por</a:t>
            </a:r>
            <a:r>
              <a:rPr lang="en-US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sobredosis</a:t>
            </a:r>
            <a:r>
              <a:rPr lang="en-US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opioides</a:t>
            </a:r>
            <a:endParaRPr lang="en-US" sz="2800" dirty="0">
              <a:solidFill>
                <a:srgbClr val="000000"/>
              </a:solidFill>
              <a:effectLst/>
              <a:ea typeface="Arial" panose="020B0604020202020204" pitchFamily="34" charset="0"/>
            </a:endParaRPr>
          </a:p>
          <a:p>
            <a:pPr lvl="1"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Primera ola: 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El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aumento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de las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muertes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por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sobredosis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de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opioides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recetados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comenzó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en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la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década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de los 90. </a:t>
            </a:r>
          </a:p>
          <a:p>
            <a:pPr lvl="1"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Segunda ola: 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El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aumento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de las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muertes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por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sobredosis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de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heroína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comenzó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en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2010. </a:t>
            </a:r>
          </a:p>
          <a:p>
            <a:pPr lvl="1">
              <a:spcAft>
                <a:spcPts val="1000"/>
              </a:spcAft>
            </a:pPr>
            <a:r>
              <a:rPr lang="en-US" b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Tercera</a:t>
            </a:r>
            <a:r>
              <a:rPr lang="en-US" b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ola: 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El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aumento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de las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muertes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por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sobredosis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de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opioides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sintéticos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incluido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el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fentanilo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comenzó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en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 2013.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F247E-8D19-E28A-3025-3C9297EF3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8012296" y="4574759"/>
            <a:ext cx="10537004" cy="10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9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A31E-11EB-041C-B6A1-B59BE5B6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Datos </a:t>
            </a:r>
            <a:r>
              <a:rPr lang="en-US" dirty="0" err="1"/>
              <a:t>regionales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6492C-93CB-58C5-1983-6CFD627F6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NOMBRE DE LA REGIÓN: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5B1DE-D67B-A063-BF90-4874CDDB85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7550" y="4862946"/>
            <a:ext cx="16459200" cy="7315200"/>
          </a:xfrm>
        </p:spPr>
        <p:txBody>
          <a:bodyPr/>
          <a:lstStyle/>
          <a:p>
            <a:r>
              <a:rPr lang="en-US" dirty="0"/>
              <a:t>Se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cambiar</a:t>
            </a:r>
            <a:r>
              <a:rPr lang="en-US" dirty="0"/>
              <a:t> los </a:t>
            </a:r>
            <a:r>
              <a:rPr lang="en-US" dirty="0" err="1"/>
              <a:t>títulos</a:t>
            </a:r>
            <a:r>
              <a:rPr lang="en-US" dirty="0"/>
              <a:t> y </a:t>
            </a:r>
            <a:r>
              <a:rPr lang="en-US" dirty="0" err="1"/>
              <a:t>subtítulos</a:t>
            </a:r>
            <a:r>
              <a:rPr lang="en-US" dirty="0"/>
              <a:t>.</a:t>
            </a:r>
          </a:p>
          <a:p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presentar</a:t>
            </a:r>
            <a:r>
              <a:rPr lang="en-US" dirty="0"/>
              <a:t> los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regionales</a:t>
            </a:r>
            <a:r>
              <a:rPr lang="en-US" dirty="0"/>
              <a:t> </a:t>
            </a:r>
            <a:r>
              <a:rPr lang="en-US" dirty="0" err="1"/>
              <a:t>correspondientes</a:t>
            </a:r>
            <a:r>
              <a:rPr lang="en-US" dirty="0"/>
              <a:t> al </a:t>
            </a:r>
            <a:r>
              <a:rPr lang="en-US" dirty="0" err="1"/>
              <a:t>área</a:t>
            </a:r>
            <a:r>
              <a:rPr lang="en-US" dirty="0"/>
              <a:t> de sus </a:t>
            </a:r>
            <a:r>
              <a:rPr lang="en-US" dirty="0" err="1"/>
              <a:t>organizaciones</a:t>
            </a:r>
            <a:r>
              <a:rPr lang="en-US" dirty="0"/>
              <a:t>.</a:t>
            </a:r>
          </a:p>
          <a:p>
            <a:r>
              <a:rPr lang="en-US" dirty="0"/>
              <a:t>Ver los </a:t>
            </a:r>
            <a:r>
              <a:rPr lang="en-US" dirty="0" err="1"/>
              <a:t>datos</a:t>
            </a:r>
            <a:r>
              <a:rPr lang="en-US" dirty="0"/>
              <a:t> de </a:t>
            </a:r>
            <a:r>
              <a:rPr lang="en-US" dirty="0" err="1"/>
              <a:t>salud</a:t>
            </a:r>
            <a:r>
              <a:rPr lang="en-US" dirty="0"/>
              <a:t> de HHS (Salud y </a:t>
            </a:r>
            <a:r>
              <a:rPr lang="en-US" dirty="0" err="1"/>
              <a:t>Servicios</a:t>
            </a:r>
            <a:r>
              <a:rPr lang="en-US" dirty="0"/>
              <a:t> Humanos) de Texas: </a:t>
            </a:r>
            <a:r>
              <a:rPr lang="en-US" dirty="0">
                <a:hlinkClick r:id="rId2"/>
              </a:rPr>
              <a:t>https://healthdata.dshs.texas.gov/dashboards/drugs-and-alcohol/opioids/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4C712-30E6-D286-4F2F-A04B30DF0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012296" y="4574759"/>
            <a:ext cx="10537004" cy="10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2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63BD-6E4B-8EE9-D521-5A2C86444D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6797F9-9D74-8C44-E782-9D29C65A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son los </a:t>
            </a:r>
            <a:r>
              <a:rPr lang="en-US" dirty="0" err="1"/>
              <a:t>opioides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0482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TOR 2021 RGB">
      <a:dk1>
        <a:srgbClr val="242424"/>
      </a:dk1>
      <a:lt1>
        <a:srgbClr val="FFFFFF"/>
      </a:lt1>
      <a:dk2>
        <a:srgbClr val="232423"/>
      </a:dk2>
      <a:lt2>
        <a:srgbClr val="FFFFFF"/>
      </a:lt2>
      <a:accent1>
        <a:srgbClr val="003087"/>
      </a:accent1>
      <a:accent2>
        <a:srgbClr val="005CB9"/>
      </a:accent2>
      <a:accent3>
        <a:srgbClr val="00B3E3"/>
      </a:accent3>
      <a:accent4>
        <a:srgbClr val="691B32"/>
      </a:accent4>
      <a:accent5>
        <a:srgbClr val="AB2328"/>
      </a:accent5>
      <a:accent6>
        <a:srgbClr val="FF3A1E"/>
      </a:accent6>
      <a:hlink>
        <a:srgbClr val="242424"/>
      </a:hlink>
      <a:folHlink>
        <a:srgbClr val="005CB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xas Targeted Opioid Response -CoBranding - PowerPoint Template" id="{F17D561D-7149-5C44-97CF-F7582FE6C788}" vid="{CFD2B147-AE9C-FA42-88F0-A818009F63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Texas Targeted Opioid Response -CoBranding - PowerPoint Template</Template>
  <TotalTime>5876</TotalTime>
  <Words>2021</Words>
  <Application>Microsoft Office PowerPoint</Application>
  <PresentationFormat>Custom</PresentationFormat>
  <Paragraphs>197</Paragraphs>
  <Slides>34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Arial Black</vt:lpstr>
      <vt:lpstr>Calibri</vt:lpstr>
      <vt:lpstr>Roboto</vt:lpstr>
      <vt:lpstr>Times New Roman</vt:lpstr>
      <vt:lpstr>Office Theme</vt:lpstr>
      <vt:lpstr>Cómo prevenir una sobredosis de opioides recetados y de fentanilo</vt:lpstr>
      <vt:lpstr>Organización presentadora</vt:lpstr>
      <vt:lpstr>Agenda</vt:lpstr>
      <vt:lpstr> “Uno de cada cuatro texanos ha sufrido una sobredosis de opioides (también conocida como intoxicación) o conoce a alguien que la ha sufrido.”</vt:lpstr>
      <vt:lpstr>Datos y cifras de Texas</vt:lpstr>
      <vt:lpstr>Uno de cada cuatro texanos ha sufrido una sobredosis de opioides o conoce a alguien que la ha sufrido. </vt:lpstr>
      <vt:lpstr>En promedio, cinco texanos mueren cada día por una sobredosis accidental de fentanilo.</vt:lpstr>
      <vt:lpstr>Datos regionales</vt:lpstr>
      <vt:lpstr>¿Qué son los opioides?</vt:lpstr>
      <vt:lpstr>PowerPoint Presentation</vt:lpstr>
      <vt:lpstr>Los opioides recetados son  un tipo de medicamentos muy potentes que sirven para tratar el dolor. </vt:lpstr>
      <vt:lpstr>¿Qué riesgos conllevan los opioides recetados?</vt:lpstr>
      <vt:lpstr>PowerPoint Presentation</vt:lpstr>
      <vt:lpstr>El cuerpo puede volverse dependiente de los opioides recetados en tan solo siete días de consumirlos, y ello podría conducir a una persona a la adicción.</vt:lpstr>
      <vt:lpstr>Los opioides son potentes medicamentos que se usan para tratar el dolor físico intenso, pero su abuso puede ser peligroso e incluso mortal.</vt:lpstr>
      <vt:lpstr>¿Qué es el fentanilo?</vt:lpstr>
      <vt:lpstr>PowerPoint Presentation</vt:lpstr>
      <vt:lpstr>El fentanilo, un potente opioide, está acabando con la vida de los texanos todos los días.</vt:lpstr>
      <vt:lpstr>Conoce cuáles son los signos de una sobredosis</vt:lpstr>
      <vt:lpstr>Cómo actuar ante una sobredosis:</vt:lpstr>
      <vt:lpstr>Ideas equivocadas comunes</vt:lpstr>
      <vt:lpstr>La realidad frente al mito</vt:lpstr>
      <vt:lpstr>La realidad frente al mito</vt:lpstr>
      <vt:lpstr>La realidad frente al mito</vt:lpstr>
      <vt:lpstr>La realidad frente al mito</vt:lpstr>
      <vt:lpstr>Palabras que deben evitarse </vt:lpstr>
      <vt:lpstr>Palabras adecuadas</vt:lpstr>
      <vt:lpstr>Medidas que puedes tomar</vt:lpstr>
      <vt:lpstr>Cómo puedes ayudar </vt:lpstr>
      <vt:lpstr>Cómo puedes ayudar </vt:lpstr>
      <vt:lpstr>Cómo puedes ayudar </vt:lpstr>
      <vt:lpstr>Cómo puedes ayudar </vt:lpstr>
      <vt:lpstr>PowerPoint Presentation</vt:lpstr>
      <vt:lpstr>Hay tratamiento disponible y la recuperación es possible.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subject/>
  <dc:creator>Berns, Kaitlin</dc:creator>
  <cp:keywords/>
  <dc:description/>
  <cp:lastModifiedBy>Anaya Rodriguez, Laura</cp:lastModifiedBy>
  <cp:revision>706</cp:revision>
  <dcterms:created xsi:type="dcterms:W3CDTF">2021-12-09T15:54:24Z</dcterms:created>
  <dcterms:modified xsi:type="dcterms:W3CDTF">2025-01-27T15:25:23Z</dcterms:modified>
  <cp:category/>
</cp:coreProperties>
</file>